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402" r:id="rId3"/>
    <p:sldId id="383" r:id="rId4"/>
    <p:sldId id="382" r:id="rId5"/>
    <p:sldId id="407" r:id="rId6"/>
    <p:sldId id="372" r:id="rId7"/>
    <p:sldId id="387" r:id="rId8"/>
    <p:sldId id="389" r:id="rId9"/>
    <p:sldId id="409" r:id="rId10"/>
    <p:sldId id="411" r:id="rId11"/>
    <p:sldId id="412" r:id="rId12"/>
    <p:sldId id="390" r:id="rId13"/>
    <p:sldId id="413" r:id="rId14"/>
    <p:sldId id="391" r:id="rId15"/>
    <p:sldId id="392" r:id="rId16"/>
    <p:sldId id="397" r:id="rId17"/>
    <p:sldId id="416" r:id="rId18"/>
    <p:sldId id="417" r:id="rId19"/>
    <p:sldId id="393" r:id="rId20"/>
    <p:sldId id="401" r:id="rId21"/>
    <p:sldId id="408" r:id="rId22"/>
    <p:sldId id="403" r:id="rId23"/>
    <p:sldId id="385" r:id="rId24"/>
    <p:sldId id="384" r:id="rId25"/>
    <p:sldId id="410" r:id="rId26"/>
    <p:sldId id="404" r:id="rId27"/>
    <p:sldId id="405" r:id="rId28"/>
    <p:sldId id="388" r:id="rId29"/>
    <p:sldId id="394" r:id="rId30"/>
    <p:sldId id="396" r:id="rId31"/>
    <p:sldId id="395" r:id="rId32"/>
    <p:sldId id="386" r:id="rId33"/>
    <p:sldId id="414" r:id="rId34"/>
    <p:sldId id="415" r:id="rId35"/>
    <p:sldId id="398" r:id="rId36"/>
    <p:sldId id="399" r:id="rId37"/>
    <p:sldId id="400" r:id="rId38"/>
    <p:sldId id="406" r:id="rId39"/>
  </p:sldIdLst>
  <p:sldSz cx="12192000" cy="6858000"/>
  <p:notesSz cx="6858000" cy="9144000"/>
  <p:defaultText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34"/>
    <p:restoredTop sz="94843"/>
  </p:normalViewPr>
  <p:slideViewPr>
    <p:cSldViewPr snapToGrid="0">
      <p:cViewPr>
        <p:scale>
          <a:sx n="113" d="100"/>
          <a:sy n="113" d="100"/>
        </p:scale>
        <p:origin x="800" y="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ES"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A1CA74-4182-5C46-9F1B-02C6B9900BB4}" type="datetimeFigureOut">
              <a:rPr kumimoji="1" lang="ja-ES" altLang="en-US" smtClean="0"/>
              <a:t>26/1/25</a:t>
            </a:fld>
            <a:endParaRPr kumimoji="1" lang="ja-ES"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ES"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ES"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323635-0889-2B44-BCE8-438855402E94}" type="slidenum">
              <a:rPr kumimoji="1" lang="ja-ES" altLang="en-US" smtClean="0"/>
              <a:t>‹#›</a:t>
            </a:fld>
            <a:endParaRPr kumimoji="1" lang="ja-ES" altLang="en-US"/>
          </a:p>
        </p:txBody>
      </p:sp>
    </p:spTree>
    <p:extLst>
      <p:ext uri="{BB962C8B-B14F-4D97-AF65-F5344CB8AC3E}">
        <p14:creationId xmlns:p14="http://schemas.microsoft.com/office/powerpoint/2010/main" val="3319101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E1E61-8DC4-77F0-C2DB-8C73D108B9F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D89EF3-3751-DDD8-9B10-FF57709939B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0383096-FC41-FBAC-FBE2-6D13FE9B48C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689B312-DF49-D153-111B-75A5D2FFB901}"/>
              </a:ext>
            </a:extLst>
          </p:cNvPr>
          <p:cNvSpPr>
            <a:spLocks noGrp="1"/>
          </p:cNvSpPr>
          <p:nvPr>
            <p:ph type="sldNum" sz="quarter" idx="5"/>
          </p:nvPr>
        </p:nvSpPr>
        <p:spPr/>
        <p:txBody>
          <a:bodyPr/>
          <a:lstStyle/>
          <a:p>
            <a:fld id="{3498438F-8954-6F4B-8CFE-5C58AB865F80}" type="slidenum">
              <a:rPr kumimoji="1" lang="ja-ES" altLang="en-US" smtClean="0"/>
              <a:t>2</a:t>
            </a:fld>
            <a:endParaRPr kumimoji="1" lang="ja-ES" altLang="en-US"/>
          </a:p>
        </p:txBody>
      </p:sp>
    </p:spTree>
    <p:extLst>
      <p:ext uri="{BB962C8B-B14F-4D97-AF65-F5344CB8AC3E}">
        <p14:creationId xmlns:p14="http://schemas.microsoft.com/office/powerpoint/2010/main" val="4255487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981A8-A1CA-EE53-AD7F-CB9AF761CA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557E500-C608-5C7D-3058-ED53467B939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A45062-9A21-1AB9-31E2-78E7F7EC5F7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D825978-125D-6A2C-818C-D2F9F813A224}"/>
              </a:ext>
            </a:extLst>
          </p:cNvPr>
          <p:cNvSpPr>
            <a:spLocks noGrp="1"/>
          </p:cNvSpPr>
          <p:nvPr>
            <p:ph type="sldNum" sz="quarter" idx="5"/>
          </p:nvPr>
        </p:nvSpPr>
        <p:spPr/>
        <p:txBody>
          <a:bodyPr/>
          <a:lstStyle/>
          <a:p>
            <a:fld id="{3498438F-8954-6F4B-8CFE-5C58AB865F80}" type="slidenum">
              <a:rPr kumimoji="1" lang="ja-ES" altLang="en-US" smtClean="0"/>
              <a:t>14</a:t>
            </a:fld>
            <a:endParaRPr kumimoji="1" lang="ja-ES" altLang="en-US"/>
          </a:p>
        </p:txBody>
      </p:sp>
    </p:spTree>
    <p:extLst>
      <p:ext uri="{BB962C8B-B14F-4D97-AF65-F5344CB8AC3E}">
        <p14:creationId xmlns:p14="http://schemas.microsoft.com/office/powerpoint/2010/main" val="1149613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B01ED-05E1-DC2E-E36E-2E9EAB0D09C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92A5608-F8A6-E2A5-EEB9-3B6722F08FD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B5A7BF8-AEF7-449A-92EF-A6E35815F68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BDC11E1-B380-DD6B-5240-8B9445F4AEDF}"/>
              </a:ext>
            </a:extLst>
          </p:cNvPr>
          <p:cNvSpPr>
            <a:spLocks noGrp="1"/>
          </p:cNvSpPr>
          <p:nvPr>
            <p:ph type="sldNum" sz="quarter" idx="5"/>
          </p:nvPr>
        </p:nvSpPr>
        <p:spPr/>
        <p:txBody>
          <a:bodyPr/>
          <a:lstStyle/>
          <a:p>
            <a:fld id="{3498438F-8954-6F4B-8CFE-5C58AB865F80}" type="slidenum">
              <a:rPr kumimoji="1" lang="ja-ES" altLang="en-US" smtClean="0"/>
              <a:t>15</a:t>
            </a:fld>
            <a:endParaRPr kumimoji="1" lang="ja-ES" altLang="en-US"/>
          </a:p>
        </p:txBody>
      </p:sp>
    </p:spTree>
    <p:extLst>
      <p:ext uri="{BB962C8B-B14F-4D97-AF65-F5344CB8AC3E}">
        <p14:creationId xmlns:p14="http://schemas.microsoft.com/office/powerpoint/2010/main" val="1412954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B98F8-3F40-FDAF-AAC8-E9913115851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34E06E3-7A55-A68D-59DB-81EDCB2DF35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DACCF35-FA4A-9C2F-F1F6-9A28A7EFB922}"/>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9E5DEE0-B5CE-2831-7E13-BFF2061172F0}"/>
              </a:ext>
            </a:extLst>
          </p:cNvPr>
          <p:cNvSpPr>
            <a:spLocks noGrp="1"/>
          </p:cNvSpPr>
          <p:nvPr>
            <p:ph type="sldNum" sz="quarter" idx="5"/>
          </p:nvPr>
        </p:nvSpPr>
        <p:spPr/>
        <p:txBody>
          <a:bodyPr/>
          <a:lstStyle/>
          <a:p>
            <a:fld id="{3498438F-8954-6F4B-8CFE-5C58AB865F80}" type="slidenum">
              <a:rPr kumimoji="1" lang="ja-ES" altLang="en-US" smtClean="0"/>
              <a:t>16</a:t>
            </a:fld>
            <a:endParaRPr kumimoji="1" lang="ja-ES" altLang="en-US"/>
          </a:p>
        </p:txBody>
      </p:sp>
    </p:spTree>
    <p:extLst>
      <p:ext uri="{BB962C8B-B14F-4D97-AF65-F5344CB8AC3E}">
        <p14:creationId xmlns:p14="http://schemas.microsoft.com/office/powerpoint/2010/main" val="614515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8196C-B34A-C441-3E80-4C666D34C05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759290E-0E8A-2AFA-9030-21A933B8CDC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D9860CD-F02C-26BC-EFE1-2BACF147D00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82AED71-C66A-002E-B777-A0ACEC89C685}"/>
              </a:ext>
            </a:extLst>
          </p:cNvPr>
          <p:cNvSpPr>
            <a:spLocks noGrp="1"/>
          </p:cNvSpPr>
          <p:nvPr>
            <p:ph type="sldNum" sz="quarter" idx="5"/>
          </p:nvPr>
        </p:nvSpPr>
        <p:spPr/>
        <p:txBody>
          <a:bodyPr/>
          <a:lstStyle/>
          <a:p>
            <a:fld id="{3498438F-8954-6F4B-8CFE-5C58AB865F80}" type="slidenum">
              <a:rPr kumimoji="1" lang="ja-ES" altLang="en-US" smtClean="0"/>
              <a:t>17</a:t>
            </a:fld>
            <a:endParaRPr kumimoji="1" lang="ja-ES" altLang="en-US"/>
          </a:p>
        </p:txBody>
      </p:sp>
    </p:spTree>
    <p:extLst>
      <p:ext uri="{BB962C8B-B14F-4D97-AF65-F5344CB8AC3E}">
        <p14:creationId xmlns:p14="http://schemas.microsoft.com/office/powerpoint/2010/main" val="28530392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BF626-5657-7D5F-87B2-BBC3C228BE5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217EA1B-FF7A-54A3-5353-108D7E8D0AE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5785AC9-AEF4-C1C5-DB41-0AB6A0A98B80}"/>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E579EB5-7CD2-23E2-3777-EEC8D1E75D39}"/>
              </a:ext>
            </a:extLst>
          </p:cNvPr>
          <p:cNvSpPr>
            <a:spLocks noGrp="1"/>
          </p:cNvSpPr>
          <p:nvPr>
            <p:ph type="sldNum" sz="quarter" idx="5"/>
          </p:nvPr>
        </p:nvSpPr>
        <p:spPr/>
        <p:txBody>
          <a:bodyPr/>
          <a:lstStyle/>
          <a:p>
            <a:fld id="{3498438F-8954-6F4B-8CFE-5C58AB865F80}" type="slidenum">
              <a:rPr kumimoji="1" lang="ja-ES" altLang="en-US" smtClean="0"/>
              <a:t>18</a:t>
            </a:fld>
            <a:endParaRPr kumimoji="1" lang="ja-ES" altLang="en-US"/>
          </a:p>
        </p:txBody>
      </p:sp>
    </p:spTree>
    <p:extLst>
      <p:ext uri="{BB962C8B-B14F-4D97-AF65-F5344CB8AC3E}">
        <p14:creationId xmlns:p14="http://schemas.microsoft.com/office/powerpoint/2010/main" val="1366347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96760-FE55-183E-C5FF-F892FD4C3B6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2AA6C64-D69D-2080-6B57-9C6F962D2B8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6E115F4-9CB9-706B-F741-C3FBB8F234D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4DF89C7-E20C-55A9-9C4B-9060A9D9F874}"/>
              </a:ext>
            </a:extLst>
          </p:cNvPr>
          <p:cNvSpPr>
            <a:spLocks noGrp="1"/>
          </p:cNvSpPr>
          <p:nvPr>
            <p:ph type="sldNum" sz="quarter" idx="5"/>
          </p:nvPr>
        </p:nvSpPr>
        <p:spPr/>
        <p:txBody>
          <a:bodyPr/>
          <a:lstStyle/>
          <a:p>
            <a:fld id="{3498438F-8954-6F4B-8CFE-5C58AB865F80}" type="slidenum">
              <a:rPr kumimoji="1" lang="ja-ES" altLang="en-US" smtClean="0"/>
              <a:t>19</a:t>
            </a:fld>
            <a:endParaRPr kumimoji="1" lang="ja-ES" altLang="en-US"/>
          </a:p>
        </p:txBody>
      </p:sp>
    </p:spTree>
    <p:extLst>
      <p:ext uri="{BB962C8B-B14F-4D97-AF65-F5344CB8AC3E}">
        <p14:creationId xmlns:p14="http://schemas.microsoft.com/office/powerpoint/2010/main" val="1940066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A6242-00B9-59F7-4C32-03C8132B722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A81873-CE2F-44C3-198B-67637AB531C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3C83454-7F4A-BFC3-072A-600D447C1F9B}"/>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7E7584E-0C68-AD77-9E6B-2AE57608F202}"/>
              </a:ext>
            </a:extLst>
          </p:cNvPr>
          <p:cNvSpPr>
            <a:spLocks noGrp="1"/>
          </p:cNvSpPr>
          <p:nvPr>
            <p:ph type="sldNum" sz="quarter" idx="5"/>
          </p:nvPr>
        </p:nvSpPr>
        <p:spPr/>
        <p:txBody>
          <a:bodyPr/>
          <a:lstStyle/>
          <a:p>
            <a:fld id="{3498438F-8954-6F4B-8CFE-5C58AB865F80}" type="slidenum">
              <a:rPr kumimoji="1" lang="ja-ES" altLang="en-US" smtClean="0"/>
              <a:t>21</a:t>
            </a:fld>
            <a:endParaRPr kumimoji="1" lang="ja-ES" altLang="en-US"/>
          </a:p>
        </p:txBody>
      </p:sp>
    </p:spTree>
    <p:extLst>
      <p:ext uri="{BB962C8B-B14F-4D97-AF65-F5344CB8AC3E}">
        <p14:creationId xmlns:p14="http://schemas.microsoft.com/office/powerpoint/2010/main" val="2667264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E7FA6-DEED-A217-9177-1E7E8C9073D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B73A476-E629-7D1B-4734-8C850BC59A1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A843075-F9D6-C533-8B68-0582D741BFF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C68985F-1562-60C9-33A7-29E3E0301CA2}"/>
              </a:ext>
            </a:extLst>
          </p:cNvPr>
          <p:cNvSpPr>
            <a:spLocks noGrp="1"/>
          </p:cNvSpPr>
          <p:nvPr>
            <p:ph type="sldNum" sz="quarter" idx="5"/>
          </p:nvPr>
        </p:nvSpPr>
        <p:spPr/>
        <p:txBody>
          <a:bodyPr/>
          <a:lstStyle/>
          <a:p>
            <a:fld id="{3498438F-8954-6F4B-8CFE-5C58AB865F80}" type="slidenum">
              <a:rPr kumimoji="1" lang="ja-ES" altLang="en-US" smtClean="0"/>
              <a:t>22</a:t>
            </a:fld>
            <a:endParaRPr kumimoji="1" lang="ja-ES" altLang="en-US"/>
          </a:p>
        </p:txBody>
      </p:sp>
    </p:spTree>
    <p:extLst>
      <p:ext uri="{BB962C8B-B14F-4D97-AF65-F5344CB8AC3E}">
        <p14:creationId xmlns:p14="http://schemas.microsoft.com/office/powerpoint/2010/main" val="1811648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E36B3-3AA8-7F66-A4FB-CB1EC26D69F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EFE5852-76F7-27F4-9EE7-D914B6DDA43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F6AA2A0-6239-DBFF-1812-48469CEB45A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76D5C3B-F692-D130-6C7D-D43A43B54C92}"/>
              </a:ext>
            </a:extLst>
          </p:cNvPr>
          <p:cNvSpPr>
            <a:spLocks noGrp="1"/>
          </p:cNvSpPr>
          <p:nvPr>
            <p:ph type="sldNum" sz="quarter" idx="5"/>
          </p:nvPr>
        </p:nvSpPr>
        <p:spPr/>
        <p:txBody>
          <a:bodyPr/>
          <a:lstStyle/>
          <a:p>
            <a:fld id="{3498438F-8954-6F4B-8CFE-5C58AB865F80}" type="slidenum">
              <a:rPr kumimoji="1" lang="ja-ES" altLang="en-US" smtClean="0"/>
              <a:t>23</a:t>
            </a:fld>
            <a:endParaRPr kumimoji="1" lang="ja-ES" altLang="en-US"/>
          </a:p>
        </p:txBody>
      </p:sp>
    </p:spTree>
    <p:extLst>
      <p:ext uri="{BB962C8B-B14F-4D97-AF65-F5344CB8AC3E}">
        <p14:creationId xmlns:p14="http://schemas.microsoft.com/office/powerpoint/2010/main" val="590428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43DA5-DCAC-0E7E-8AE7-0D3A6955BEF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AE1021D-A003-B413-93C6-18CFCC69DEE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69000A6-4683-FAC1-3754-97D384A11E2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922A1A0D-C3E8-0D76-9F99-9F68EC563646}"/>
              </a:ext>
            </a:extLst>
          </p:cNvPr>
          <p:cNvSpPr>
            <a:spLocks noGrp="1"/>
          </p:cNvSpPr>
          <p:nvPr>
            <p:ph type="sldNum" sz="quarter" idx="5"/>
          </p:nvPr>
        </p:nvSpPr>
        <p:spPr/>
        <p:txBody>
          <a:bodyPr/>
          <a:lstStyle/>
          <a:p>
            <a:fld id="{3498438F-8954-6F4B-8CFE-5C58AB865F80}" type="slidenum">
              <a:rPr kumimoji="1" lang="ja-ES" altLang="en-US" smtClean="0"/>
              <a:t>24</a:t>
            </a:fld>
            <a:endParaRPr kumimoji="1" lang="ja-ES" altLang="en-US"/>
          </a:p>
        </p:txBody>
      </p:sp>
    </p:spTree>
    <p:extLst>
      <p:ext uri="{BB962C8B-B14F-4D97-AF65-F5344CB8AC3E}">
        <p14:creationId xmlns:p14="http://schemas.microsoft.com/office/powerpoint/2010/main" val="3257920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a:t> </a:t>
            </a:r>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4</a:t>
            </a:fld>
            <a:endParaRPr kumimoji="1" lang="ja-ES" altLang="en-US"/>
          </a:p>
        </p:txBody>
      </p:sp>
    </p:spTree>
    <p:extLst>
      <p:ext uri="{BB962C8B-B14F-4D97-AF65-F5344CB8AC3E}">
        <p14:creationId xmlns:p14="http://schemas.microsoft.com/office/powerpoint/2010/main" val="38810373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8D4D2-CAF7-9BBE-F1B2-487DEE5ED1B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CF50751-CFC7-B29E-4C58-E49797B4D4C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39E7B75-0099-00D0-2F20-204369699FE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60F4A93-38D6-0CF7-AA5F-B9A45932D130}"/>
              </a:ext>
            </a:extLst>
          </p:cNvPr>
          <p:cNvSpPr>
            <a:spLocks noGrp="1"/>
          </p:cNvSpPr>
          <p:nvPr>
            <p:ph type="sldNum" sz="quarter" idx="5"/>
          </p:nvPr>
        </p:nvSpPr>
        <p:spPr/>
        <p:txBody>
          <a:bodyPr/>
          <a:lstStyle/>
          <a:p>
            <a:fld id="{3498438F-8954-6F4B-8CFE-5C58AB865F80}" type="slidenum">
              <a:rPr kumimoji="1" lang="ja-ES" altLang="en-US" smtClean="0"/>
              <a:t>25</a:t>
            </a:fld>
            <a:endParaRPr kumimoji="1" lang="ja-ES" altLang="en-US"/>
          </a:p>
        </p:txBody>
      </p:sp>
    </p:spTree>
    <p:extLst>
      <p:ext uri="{BB962C8B-B14F-4D97-AF65-F5344CB8AC3E}">
        <p14:creationId xmlns:p14="http://schemas.microsoft.com/office/powerpoint/2010/main" val="958220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A992F-4E01-4DFD-B243-5DB789EAF08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56F290B-8B17-D86C-E9AA-D23A29D1F9D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61681BD-779F-D060-30D7-AA84CF782E1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75FEE9F-526F-02AA-2E0B-B7907DB929F2}"/>
              </a:ext>
            </a:extLst>
          </p:cNvPr>
          <p:cNvSpPr>
            <a:spLocks noGrp="1"/>
          </p:cNvSpPr>
          <p:nvPr>
            <p:ph type="sldNum" sz="quarter" idx="5"/>
          </p:nvPr>
        </p:nvSpPr>
        <p:spPr/>
        <p:txBody>
          <a:bodyPr/>
          <a:lstStyle/>
          <a:p>
            <a:fld id="{3498438F-8954-6F4B-8CFE-5C58AB865F80}" type="slidenum">
              <a:rPr kumimoji="1" lang="ja-ES" altLang="en-US" smtClean="0"/>
              <a:t>26</a:t>
            </a:fld>
            <a:endParaRPr kumimoji="1" lang="ja-ES" altLang="en-US"/>
          </a:p>
        </p:txBody>
      </p:sp>
    </p:spTree>
    <p:extLst>
      <p:ext uri="{BB962C8B-B14F-4D97-AF65-F5344CB8AC3E}">
        <p14:creationId xmlns:p14="http://schemas.microsoft.com/office/powerpoint/2010/main" val="1515313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40206-C805-97FE-001A-2F603DB688E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41F7E66-7C5E-3491-2F46-F69A821E9E7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67862FC-0EF7-908D-6443-B5F23102182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9A49541-013F-FC3F-05DB-3D58ADF1E29E}"/>
              </a:ext>
            </a:extLst>
          </p:cNvPr>
          <p:cNvSpPr>
            <a:spLocks noGrp="1"/>
          </p:cNvSpPr>
          <p:nvPr>
            <p:ph type="sldNum" sz="quarter" idx="5"/>
          </p:nvPr>
        </p:nvSpPr>
        <p:spPr/>
        <p:txBody>
          <a:bodyPr/>
          <a:lstStyle/>
          <a:p>
            <a:fld id="{3498438F-8954-6F4B-8CFE-5C58AB865F80}" type="slidenum">
              <a:rPr kumimoji="1" lang="ja-ES" altLang="en-US" smtClean="0"/>
              <a:t>27</a:t>
            </a:fld>
            <a:endParaRPr kumimoji="1" lang="ja-ES" altLang="en-US"/>
          </a:p>
        </p:txBody>
      </p:sp>
    </p:spTree>
    <p:extLst>
      <p:ext uri="{BB962C8B-B14F-4D97-AF65-F5344CB8AC3E}">
        <p14:creationId xmlns:p14="http://schemas.microsoft.com/office/powerpoint/2010/main" val="730579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A0E1D-9D58-44F3-ABA8-36C29986E4D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3B1300F-2AB7-0E66-9C4D-D20032FD54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2A48A8-9F34-A293-654E-31DDF9BA5AAC}"/>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0DECA395-180F-C47C-5838-13FA58E2838B}"/>
              </a:ext>
            </a:extLst>
          </p:cNvPr>
          <p:cNvSpPr>
            <a:spLocks noGrp="1"/>
          </p:cNvSpPr>
          <p:nvPr>
            <p:ph type="sldNum" sz="quarter" idx="5"/>
          </p:nvPr>
        </p:nvSpPr>
        <p:spPr/>
        <p:txBody>
          <a:bodyPr/>
          <a:lstStyle/>
          <a:p>
            <a:fld id="{3498438F-8954-6F4B-8CFE-5C58AB865F80}" type="slidenum">
              <a:rPr kumimoji="1" lang="ja-ES" altLang="en-US" smtClean="0"/>
              <a:t>28</a:t>
            </a:fld>
            <a:endParaRPr kumimoji="1" lang="ja-ES" altLang="en-US"/>
          </a:p>
        </p:txBody>
      </p:sp>
    </p:spTree>
    <p:extLst>
      <p:ext uri="{BB962C8B-B14F-4D97-AF65-F5344CB8AC3E}">
        <p14:creationId xmlns:p14="http://schemas.microsoft.com/office/powerpoint/2010/main" val="3022883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B64BC-AEA0-91A4-F262-74439D40B5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5B453B-7289-4909-B6D7-0217EC1BD0B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5212D33-E2F0-58AA-6D86-89E007A375B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25EC635-8066-D2C8-6FD8-91149F1AFDD3}"/>
              </a:ext>
            </a:extLst>
          </p:cNvPr>
          <p:cNvSpPr>
            <a:spLocks noGrp="1"/>
          </p:cNvSpPr>
          <p:nvPr>
            <p:ph type="sldNum" sz="quarter" idx="5"/>
          </p:nvPr>
        </p:nvSpPr>
        <p:spPr/>
        <p:txBody>
          <a:bodyPr/>
          <a:lstStyle/>
          <a:p>
            <a:fld id="{3498438F-8954-6F4B-8CFE-5C58AB865F80}" type="slidenum">
              <a:rPr kumimoji="1" lang="ja-ES" altLang="en-US" smtClean="0"/>
              <a:t>29</a:t>
            </a:fld>
            <a:endParaRPr kumimoji="1" lang="ja-ES" altLang="en-US"/>
          </a:p>
        </p:txBody>
      </p:sp>
    </p:spTree>
    <p:extLst>
      <p:ext uri="{BB962C8B-B14F-4D97-AF65-F5344CB8AC3E}">
        <p14:creationId xmlns:p14="http://schemas.microsoft.com/office/powerpoint/2010/main" val="2971231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A70BF-EFC2-2FD2-E6DE-34717A4BAD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209C4D1-EDEE-4A12-8615-2A5B0F1B896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E6E2CEA-7122-DDF4-7A22-42589EF14F93}"/>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FCC0AF1-E6D0-8A36-F8DC-F5774B8C3BC7}"/>
              </a:ext>
            </a:extLst>
          </p:cNvPr>
          <p:cNvSpPr>
            <a:spLocks noGrp="1"/>
          </p:cNvSpPr>
          <p:nvPr>
            <p:ph type="sldNum" sz="quarter" idx="5"/>
          </p:nvPr>
        </p:nvSpPr>
        <p:spPr/>
        <p:txBody>
          <a:bodyPr/>
          <a:lstStyle/>
          <a:p>
            <a:fld id="{3498438F-8954-6F4B-8CFE-5C58AB865F80}" type="slidenum">
              <a:rPr kumimoji="1" lang="ja-ES" altLang="en-US" smtClean="0"/>
              <a:t>30</a:t>
            </a:fld>
            <a:endParaRPr kumimoji="1" lang="ja-ES" altLang="en-US"/>
          </a:p>
        </p:txBody>
      </p:sp>
    </p:spTree>
    <p:extLst>
      <p:ext uri="{BB962C8B-B14F-4D97-AF65-F5344CB8AC3E}">
        <p14:creationId xmlns:p14="http://schemas.microsoft.com/office/powerpoint/2010/main" val="1104539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24B9C-BF73-B1A8-2189-920A035F1BB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FFBECCE-A6FB-30E6-37C0-FC783BEB036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0E1986D-B493-0A41-B54D-EDC631C6444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C54E7646-ECFD-CF61-C95D-341A9B96ACF6}"/>
              </a:ext>
            </a:extLst>
          </p:cNvPr>
          <p:cNvSpPr>
            <a:spLocks noGrp="1"/>
          </p:cNvSpPr>
          <p:nvPr>
            <p:ph type="sldNum" sz="quarter" idx="5"/>
          </p:nvPr>
        </p:nvSpPr>
        <p:spPr/>
        <p:txBody>
          <a:bodyPr/>
          <a:lstStyle/>
          <a:p>
            <a:fld id="{3498438F-8954-6F4B-8CFE-5C58AB865F80}" type="slidenum">
              <a:rPr kumimoji="1" lang="ja-ES" altLang="en-US" smtClean="0"/>
              <a:t>31</a:t>
            </a:fld>
            <a:endParaRPr kumimoji="1" lang="ja-ES" altLang="en-US"/>
          </a:p>
        </p:txBody>
      </p:sp>
    </p:spTree>
    <p:extLst>
      <p:ext uri="{BB962C8B-B14F-4D97-AF65-F5344CB8AC3E}">
        <p14:creationId xmlns:p14="http://schemas.microsoft.com/office/powerpoint/2010/main" val="16680955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49C3F-2607-5D80-5DB7-04AC1378A5A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5FF5AD6-96C1-4942-3F16-96D6F2AE1D0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00E3831-50E1-1CF2-5D05-766DB728F9A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7CF7EB-A3D4-E9B2-1F69-B9653586985B}"/>
              </a:ext>
            </a:extLst>
          </p:cNvPr>
          <p:cNvSpPr>
            <a:spLocks noGrp="1"/>
          </p:cNvSpPr>
          <p:nvPr>
            <p:ph type="sldNum" sz="quarter" idx="5"/>
          </p:nvPr>
        </p:nvSpPr>
        <p:spPr/>
        <p:txBody>
          <a:bodyPr/>
          <a:lstStyle/>
          <a:p>
            <a:fld id="{3498438F-8954-6F4B-8CFE-5C58AB865F80}" type="slidenum">
              <a:rPr kumimoji="1" lang="ja-ES" altLang="en-US" smtClean="0"/>
              <a:t>32</a:t>
            </a:fld>
            <a:endParaRPr kumimoji="1" lang="ja-ES" altLang="en-US"/>
          </a:p>
        </p:txBody>
      </p:sp>
    </p:spTree>
    <p:extLst>
      <p:ext uri="{BB962C8B-B14F-4D97-AF65-F5344CB8AC3E}">
        <p14:creationId xmlns:p14="http://schemas.microsoft.com/office/powerpoint/2010/main" val="2584384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B57E2-8494-BA20-4CFF-FF269FB70F0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7B067B0-BCBA-2C07-9446-DDD9D3003A2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0265E3C-668F-7123-0851-E3D113320838}"/>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5C429BF-E4E7-9089-B4D5-125970566937}"/>
              </a:ext>
            </a:extLst>
          </p:cNvPr>
          <p:cNvSpPr>
            <a:spLocks noGrp="1"/>
          </p:cNvSpPr>
          <p:nvPr>
            <p:ph type="sldNum" sz="quarter" idx="5"/>
          </p:nvPr>
        </p:nvSpPr>
        <p:spPr/>
        <p:txBody>
          <a:bodyPr/>
          <a:lstStyle/>
          <a:p>
            <a:fld id="{3498438F-8954-6F4B-8CFE-5C58AB865F80}" type="slidenum">
              <a:rPr kumimoji="1" lang="ja-ES" altLang="en-US" smtClean="0"/>
              <a:t>33</a:t>
            </a:fld>
            <a:endParaRPr kumimoji="1" lang="ja-ES" altLang="en-US"/>
          </a:p>
        </p:txBody>
      </p:sp>
    </p:spTree>
    <p:extLst>
      <p:ext uri="{BB962C8B-B14F-4D97-AF65-F5344CB8AC3E}">
        <p14:creationId xmlns:p14="http://schemas.microsoft.com/office/powerpoint/2010/main" val="1084362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E1F2B-F16D-1842-B713-88409C118AC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07A07AA-8AFB-4983-EA85-965A2B2A56B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6377B2A-A080-B617-45C9-D4FD37474F3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55C6A585-CD09-4602-C2B5-32D5BB5CB663}"/>
              </a:ext>
            </a:extLst>
          </p:cNvPr>
          <p:cNvSpPr>
            <a:spLocks noGrp="1"/>
          </p:cNvSpPr>
          <p:nvPr>
            <p:ph type="sldNum" sz="quarter" idx="5"/>
          </p:nvPr>
        </p:nvSpPr>
        <p:spPr/>
        <p:txBody>
          <a:bodyPr/>
          <a:lstStyle/>
          <a:p>
            <a:fld id="{3498438F-8954-6F4B-8CFE-5C58AB865F80}" type="slidenum">
              <a:rPr kumimoji="1" lang="ja-ES" altLang="en-US" smtClean="0"/>
              <a:t>34</a:t>
            </a:fld>
            <a:endParaRPr kumimoji="1" lang="ja-ES" altLang="en-US"/>
          </a:p>
        </p:txBody>
      </p:sp>
    </p:spTree>
    <p:extLst>
      <p:ext uri="{BB962C8B-B14F-4D97-AF65-F5344CB8AC3E}">
        <p14:creationId xmlns:p14="http://schemas.microsoft.com/office/powerpoint/2010/main" val="3904317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9BC66-4CB7-D39A-B01F-0A043A22E17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97E7C5-D03C-CB09-CA6F-7BFFC698768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92DDF3F-E4CF-EDD8-D7A1-649F0BDCC62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D2018E9-61DD-EDBA-465C-DA91A9295432}"/>
              </a:ext>
            </a:extLst>
          </p:cNvPr>
          <p:cNvSpPr>
            <a:spLocks noGrp="1"/>
          </p:cNvSpPr>
          <p:nvPr>
            <p:ph type="sldNum" sz="quarter" idx="5"/>
          </p:nvPr>
        </p:nvSpPr>
        <p:spPr/>
        <p:txBody>
          <a:bodyPr/>
          <a:lstStyle/>
          <a:p>
            <a:fld id="{3498438F-8954-6F4B-8CFE-5C58AB865F80}" type="slidenum">
              <a:rPr kumimoji="1" lang="ja-ES" altLang="en-US" smtClean="0"/>
              <a:t>5</a:t>
            </a:fld>
            <a:endParaRPr kumimoji="1" lang="ja-ES" altLang="en-US"/>
          </a:p>
        </p:txBody>
      </p:sp>
    </p:spTree>
    <p:extLst>
      <p:ext uri="{BB962C8B-B14F-4D97-AF65-F5344CB8AC3E}">
        <p14:creationId xmlns:p14="http://schemas.microsoft.com/office/powerpoint/2010/main" val="29872765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9D283-D60F-E92B-DDC8-B3FAED430EE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EF5009C-4A65-07AB-78CB-3B1F873DC44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6C8E72A-F741-B4A2-676F-BAD41B7E91C1}"/>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313B8874-2034-B9F3-A05C-9205F57634CF}"/>
              </a:ext>
            </a:extLst>
          </p:cNvPr>
          <p:cNvSpPr>
            <a:spLocks noGrp="1"/>
          </p:cNvSpPr>
          <p:nvPr>
            <p:ph type="sldNum" sz="quarter" idx="5"/>
          </p:nvPr>
        </p:nvSpPr>
        <p:spPr/>
        <p:txBody>
          <a:bodyPr/>
          <a:lstStyle/>
          <a:p>
            <a:fld id="{3498438F-8954-6F4B-8CFE-5C58AB865F80}" type="slidenum">
              <a:rPr kumimoji="1" lang="ja-ES" altLang="en-US" smtClean="0"/>
              <a:t>35</a:t>
            </a:fld>
            <a:endParaRPr kumimoji="1" lang="ja-ES" altLang="en-US"/>
          </a:p>
        </p:txBody>
      </p:sp>
    </p:spTree>
    <p:extLst>
      <p:ext uri="{BB962C8B-B14F-4D97-AF65-F5344CB8AC3E}">
        <p14:creationId xmlns:p14="http://schemas.microsoft.com/office/powerpoint/2010/main" val="22906408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E585C-B6C4-77F7-C88B-3D918D76B1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7892414-7AB0-BA74-1FB8-6886E1AE73D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DA98C1E-98B1-9577-065B-C02284E14816}"/>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FA53F695-B328-7C94-BFCB-00951DD530D6}"/>
              </a:ext>
            </a:extLst>
          </p:cNvPr>
          <p:cNvSpPr>
            <a:spLocks noGrp="1"/>
          </p:cNvSpPr>
          <p:nvPr>
            <p:ph type="sldNum" sz="quarter" idx="5"/>
          </p:nvPr>
        </p:nvSpPr>
        <p:spPr/>
        <p:txBody>
          <a:bodyPr/>
          <a:lstStyle/>
          <a:p>
            <a:fld id="{3498438F-8954-6F4B-8CFE-5C58AB865F80}" type="slidenum">
              <a:rPr kumimoji="1" lang="ja-ES" altLang="en-US" smtClean="0"/>
              <a:t>36</a:t>
            </a:fld>
            <a:endParaRPr kumimoji="1" lang="ja-ES" altLang="en-US"/>
          </a:p>
        </p:txBody>
      </p:sp>
    </p:spTree>
    <p:extLst>
      <p:ext uri="{BB962C8B-B14F-4D97-AF65-F5344CB8AC3E}">
        <p14:creationId xmlns:p14="http://schemas.microsoft.com/office/powerpoint/2010/main" val="35774141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8BEF2-D773-632F-C62E-A2560657ACF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0E79CD-B0DA-72C8-75A1-B1C4F47AEBE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06761E-992C-51DA-22E9-31EB7D4D4B37}"/>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E5F9CBEE-B105-ADFB-1A0A-F56AC59CF962}"/>
              </a:ext>
            </a:extLst>
          </p:cNvPr>
          <p:cNvSpPr>
            <a:spLocks noGrp="1"/>
          </p:cNvSpPr>
          <p:nvPr>
            <p:ph type="sldNum" sz="quarter" idx="5"/>
          </p:nvPr>
        </p:nvSpPr>
        <p:spPr/>
        <p:txBody>
          <a:bodyPr/>
          <a:lstStyle/>
          <a:p>
            <a:fld id="{3498438F-8954-6F4B-8CFE-5C58AB865F80}" type="slidenum">
              <a:rPr kumimoji="1" lang="ja-ES" altLang="en-US" smtClean="0"/>
              <a:t>37</a:t>
            </a:fld>
            <a:endParaRPr kumimoji="1" lang="ja-ES" altLang="en-US"/>
          </a:p>
        </p:txBody>
      </p:sp>
    </p:spTree>
    <p:extLst>
      <p:ext uri="{BB962C8B-B14F-4D97-AF65-F5344CB8AC3E}">
        <p14:creationId xmlns:p14="http://schemas.microsoft.com/office/powerpoint/2010/main" val="13919374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F6799-62B7-4888-8032-E91B0D47908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097380E-0533-EA9D-9316-D1112DAF1BB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2E0AD0F-F4B2-7753-DD7A-9FC312B599B9}"/>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62E5DEE8-0A3C-27DB-7E07-4642C39F7EF4}"/>
              </a:ext>
            </a:extLst>
          </p:cNvPr>
          <p:cNvSpPr>
            <a:spLocks noGrp="1"/>
          </p:cNvSpPr>
          <p:nvPr>
            <p:ph type="sldNum" sz="quarter" idx="5"/>
          </p:nvPr>
        </p:nvSpPr>
        <p:spPr/>
        <p:txBody>
          <a:bodyPr/>
          <a:lstStyle/>
          <a:p>
            <a:fld id="{3498438F-8954-6F4B-8CFE-5C58AB865F80}" type="slidenum">
              <a:rPr kumimoji="1" lang="ja-ES" altLang="en-US" smtClean="0"/>
              <a:t>38</a:t>
            </a:fld>
            <a:endParaRPr kumimoji="1" lang="ja-ES" altLang="en-US"/>
          </a:p>
        </p:txBody>
      </p:sp>
    </p:spTree>
    <p:extLst>
      <p:ext uri="{BB962C8B-B14F-4D97-AF65-F5344CB8AC3E}">
        <p14:creationId xmlns:p14="http://schemas.microsoft.com/office/powerpoint/2010/main" val="3398082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ES" dirty="0"/>
              <a:t> </a:t>
            </a:r>
            <a:r>
              <a:rPr kumimoji="1" lang="ja-ES" altLang="en-US" dirty="0"/>
              <a:t>光学的厚み</a:t>
            </a:r>
            <a:r>
              <a:rPr kumimoji="1" lang="en-US" altLang="ja-ES" dirty="0"/>
              <a:t> : CMB</a:t>
            </a:r>
            <a:r>
              <a:rPr kumimoji="1" lang="ja-ES" altLang="en-US" dirty="0"/>
              <a:t>光子が宇宙でとれくらい透明なのかを表す量。そのため、再電離で再び宇宙がイオン化する時にこの値は重要な値となる。</a:t>
            </a:r>
            <a:endParaRPr kumimoji="1" lang="en-US" altLang="ja-ES" dirty="0"/>
          </a:p>
        </p:txBody>
      </p:sp>
      <p:sp>
        <p:nvSpPr>
          <p:cNvPr id="4" name="スライド番号プレースホルダー 3"/>
          <p:cNvSpPr>
            <a:spLocks noGrp="1"/>
          </p:cNvSpPr>
          <p:nvPr>
            <p:ph type="sldNum" sz="quarter" idx="5"/>
          </p:nvPr>
        </p:nvSpPr>
        <p:spPr/>
        <p:txBody>
          <a:bodyPr/>
          <a:lstStyle/>
          <a:p>
            <a:fld id="{3498438F-8954-6F4B-8CFE-5C58AB865F80}" type="slidenum">
              <a:rPr kumimoji="1" lang="ja-ES" altLang="en-US" smtClean="0"/>
              <a:t>6</a:t>
            </a:fld>
            <a:endParaRPr kumimoji="1" lang="ja-ES" altLang="en-US"/>
          </a:p>
        </p:txBody>
      </p:sp>
    </p:spTree>
    <p:extLst>
      <p:ext uri="{BB962C8B-B14F-4D97-AF65-F5344CB8AC3E}">
        <p14:creationId xmlns:p14="http://schemas.microsoft.com/office/powerpoint/2010/main" val="69705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C3D72-D0E7-E7A9-B978-ADF6C7F5E62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1670B00-1A0E-84C0-ADB6-68105D8400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27E91F5-C848-57ED-4510-BF4DE5AC49E4}"/>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156E8E57-E69A-EE79-3F29-5ADCC7A868C8}"/>
              </a:ext>
            </a:extLst>
          </p:cNvPr>
          <p:cNvSpPr>
            <a:spLocks noGrp="1"/>
          </p:cNvSpPr>
          <p:nvPr>
            <p:ph type="sldNum" sz="quarter" idx="5"/>
          </p:nvPr>
        </p:nvSpPr>
        <p:spPr/>
        <p:txBody>
          <a:bodyPr/>
          <a:lstStyle/>
          <a:p>
            <a:fld id="{3498438F-8954-6F4B-8CFE-5C58AB865F80}" type="slidenum">
              <a:rPr kumimoji="1" lang="ja-ES" altLang="en-US" smtClean="0"/>
              <a:t>7</a:t>
            </a:fld>
            <a:endParaRPr kumimoji="1" lang="ja-ES" altLang="en-US"/>
          </a:p>
        </p:txBody>
      </p:sp>
    </p:spTree>
    <p:extLst>
      <p:ext uri="{BB962C8B-B14F-4D97-AF65-F5344CB8AC3E}">
        <p14:creationId xmlns:p14="http://schemas.microsoft.com/office/powerpoint/2010/main" val="326359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4CE4B-E21A-48EE-51D2-7E85E9FA12D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691C2ED-F486-8DF4-C585-6917A2A209F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86DD0F1-0DAD-1D18-E238-68DFA2C5841D}"/>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4A63E2E1-8D72-E9B2-63BA-A5A97FD6939A}"/>
              </a:ext>
            </a:extLst>
          </p:cNvPr>
          <p:cNvSpPr>
            <a:spLocks noGrp="1"/>
          </p:cNvSpPr>
          <p:nvPr>
            <p:ph type="sldNum" sz="quarter" idx="5"/>
          </p:nvPr>
        </p:nvSpPr>
        <p:spPr/>
        <p:txBody>
          <a:bodyPr/>
          <a:lstStyle/>
          <a:p>
            <a:fld id="{3498438F-8954-6F4B-8CFE-5C58AB865F80}" type="slidenum">
              <a:rPr kumimoji="1" lang="ja-ES" altLang="en-US" smtClean="0"/>
              <a:t>9</a:t>
            </a:fld>
            <a:endParaRPr kumimoji="1" lang="ja-ES" altLang="en-US"/>
          </a:p>
        </p:txBody>
      </p:sp>
    </p:spTree>
    <p:extLst>
      <p:ext uri="{BB962C8B-B14F-4D97-AF65-F5344CB8AC3E}">
        <p14:creationId xmlns:p14="http://schemas.microsoft.com/office/powerpoint/2010/main" val="32860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E4F8E-3446-70F8-6FE5-884BB088084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EFFF613-6259-268B-6FDE-AC22BED7E12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DFDC4C-BB5E-08C5-93E5-BE4FC693436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8400CCF6-36B5-77F8-5CDD-BBFC85E4D06B}"/>
              </a:ext>
            </a:extLst>
          </p:cNvPr>
          <p:cNvSpPr>
            <a:spLocks noGrp="1"/>
          </p:cNvSpPr>
          <p:nvPr>
            <p:ph type="sldNum" sz="quarter" idx="5"/>
          </p:nvPr>
        </p:nvSpPr>
        <p:spPr/>
        <p:txBody>
          <a:bodyPr/>
          <a:lstStyle/>
          <a:p>
            <a:fld id="{3498438F-8954-6F4B-8CFE-5C58AB865F80}" type="slidenum">
              <a:rPr kumimoji="1" lang="ja-ES" altLang="en-US" smtClean="0"/>
              <a:t>10</a:t>
            </a:fld>
            <a:endParaRPr kumimoji="1" lang="ja-ES" altLang="en-US"/>
          </a:p>
        </p:txBody>
      </p:sp>
    </p:spTree>
    <p:extLst>
      <p:ext uri="{BB962C8B-B14F-4D97-AF65-F5344CB8AC3E}">
        <p14:creationId xmlns:p14="http://schemas.microsoft.com/office/powerpoint/2010/main" val="1996553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218C8-4970-2488-2E0E-5F69DE607E4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7B2E8F7-282F-4535-A082-17FDAE740E1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1822A10-7470-F5FB-0F45-64E36FC85C85}"/>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A2F167B9-8247-F064-93DA-0CCBB9AB377D}"/>
              </a:ext>
            </a:extLst>
          </p:cNvPr>
          <p:cNvSpPr>
            <a:spLocks noGrp="1"/>
          </p:cNvSpPr>
          <p:nvPr>
            <p:ph type="sldNum" sz="quarter" idx="5"/>
          </p:nvPr>
        </p:nvSpPr>
        <p:spPr/>
        <p:txBody>
          <a:bodyPr/>
          <a:lstStyle/>
          <a:p>
            <a:fld id="{3498438F-8954-6F4B-8CFE-5C58AB865F80}" type="slidenum">
              <a:rPr kumimoji="1" lang="ja-ES" altLang="en-US" smtClean="0"/>
              <a:t>11</a:t>
            </a:fld>
            <a:endParaRPr kumimoji="1" lang="ja-ES" altLang="en-US"/>
          </a:p>
        </p:txBody>
      </p:sp>
    </p:spTree>
    <p:extLst>
      <p:ext uri="{BB962C8B-B14F-4D97-AF65-F5344CB8AC3E}">
        <p14:creationId xmlns:p14="http://schemas.microsoft.com/office/powerpoint/2010/main" val="2653950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51F6D-86A6-E8DE-2A63-8E58F179B4B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CAC85A-DC42-FD18-28EF-68E9FEF956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62E8A5C-DB4B-60FF-8ABE-491716C06B5E}"/>
              </a:ext>
            </a:extLst>
          </p:cNvPr>
          <p:cNvSpPr>
            <a:spLocks noGrp="1"/>
          </p:cNvSpPr>
          <p:nvPr>
            <p:ph type="body" idx="1"/>
          </p:nvPr>
        </p:nvSpPr>
        <p:spPr/>
        <p:txBody>
          <a:bodyPr/>
          <a:lstStyle/>
          <a:p>
            <a:r>
              <a:rPr kumimoji="1" lang="en-US" altLang="ja-ES"/>
              <a:t> </a:t>
            </a:r>
          </a:p>
        </p:txBody>
      </p:sp>
      <p:sp>
        <p:nvSpPr>
          <p:cNvPr id="4" name="スライド番号プレースホルダー 3">
            <a:extLst>
              <a:ext uri="{FF2B5EF4-FFF2-40B4-BE49-F238E27FC236}">
                <a16:creationId xmlns:a16="http://schemas.microsoft.com/office/drawing/2014/main" id="{BCEB9845-E325-BB60-B227-BA2EB8BF7E87}"/>
              </a:ext>
            </a:extLst>
          </p:cNvPr>
          <p:cNvSpPr>
            <a:spLocks noGrp="1"/>
          </p:cNvSpPr>
          <p:nvPr>
            <p:ph type="sldNum" sz="quarter" idx="5"/>
          </p:nvPr>
        </p:nvSpPr>
        <p:spPr/>
        <p:txBody>
          <a:bodyPr/>
          <a:lstStyle/>
          <a:p>
            <a:fld id="{3498438F-8954-6F4B-8CFE-5C58AB865F80}" type="slidenum">
              <a:rPr kumimoji="1" lang="ja-ES" altLang="en-US" smtClean="0"/>
              <a:t>13</a:t>
            </a:fld>
            <a:endParaRPr kumimoji="1" lang="ja-ES" altLang="en-US"/>
          </a:p>
        </p:txBody>
      </p:sp>
    </p:spTree>
    <p:extLst>
      <p:ext uri="{BB962C8B-B14F-4D97-AF65-F5344CB8AC3E}">
        <p14:creationId xmlns:p14="http://schemas.microsoft.com/office/powerpoint/2010/main" val="2033881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2AF971-5561-CF60-68C5-E016DB8A407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endParaRPr kumimoji="1" lang="ja-ES" altLang="en-US"/>
          </a:p>
        </p:txBody>
      </p:sp>
      <p:sp>
        <p:nvSpPr>
          <p:cNvPr id="3" name="字幕 2">
            <a:extLst>
              <a:ext uri="{FF2B5EF4-FFF2-40B4-BE49-F238E27FC236}">
                <a16:creationId xmlns:a16="http://schemas.microsoft.com/office/drawing/2014/main" id="{B281DE6E-5DF6-9E10-B4ED-3571D79C76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ES" altLang="en-US"/>
          </a:p>
        </p:txBody>
      </p:sp>
      <p:sp>
        <p:nvSpPr>
          <p:cNvPr id="4" name="日付プレースホルダー 3">
            <a:extLst>
              <a:ext uri="{FF2B5EF4-FFF2-40B4-BE49-F238E27FC236}">
                <a16:creationId xmlns:a16="http://schemas.microsoft.com/office/drawing/2014/main" id="{2EC44D6A-AB59-9168-6D9D-F1E4ADB9EE6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DB524-36CE-3812-7C9B-97F15444E68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9E81FF9B-893E-DC8F-E67C-F66BB5E343A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063109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45F846-6017-D2AA-89D9-87998FD4936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8A5E1312-37C4-A8AE-47B2-D9B3F829CD9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99C8AC6-2275-5E81-0CE4-77996C5E856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61E94CC5-FA80-182C-9842-37150AB80088}"/>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2891048-E75B-4B78-9070-0C02E583EC81}"/>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913977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11AFE5A-0BD4-C935-4B1C-0E83D1E7118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endParaRPr kumimoji="1" lang="ja-ES" altLang="en-US"/>
          </a:p>
        </p:txBody>
      </p:sp>
      <p:sp>
        <p:nvSpPr>
          <p:cNvPr id="3" name="縦書きテキスト プレースホルダー 2">
            <a:extLst>
              <a:ext uri="{FF2B5EF4-FFF2-40B4-BE49-F238E27FC236}">
                <a16:creationId xmlns:a16="http://schemas.microsoft.com/office/drawing/2014/main" id="{6F7BC4AD-6010-99E0-2FBB-3B99F3C3567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E4C1502A-9B7D-0B36-86A1-39F63F75AED3}"/>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BB824A59-28D5-6A9F-815F-E72704D0B0B0}"/>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EC50E7D5-6587-6CF9-3DA5-058BAA7B03F0}"/>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116587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ED84B3-CCC6-C102-DFBA-05A736D91706}"/>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78704360-097C-110F-A9B6-DBE1BFE731B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日付プレースホルダー 3">
            <a:extLst>
              <a:ext uri="{FF2B5EF4-FFF2-40B4-BE49-F238E27FC236}">
                <a16:creationId xmlns:a16="http://schemas.microsoft.com/office/drawing/2014/main" id="{97AAB9A2-559E-472E-0DBB-5E1466E31691}"/>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C2390610-8529-214B-BB4E-D6645DFD064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5A89228F-86C7-FAB1-45A5-1FCCCB6A50EF}"/>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95193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41345D-ADF1-BE99-2618-F260BB28721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6A2BFF16-8C98-889A-FA83-9BE7BF1E44E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D397005-C38C-7E55-EE06-469AD05426AB}"/>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80D974CD-126A-BB26-9F18-B6149622CC4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1EE4C9D1-5F80-6818-7A5D-7699B34543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402390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6EBC70-C95E-B306-2E0F-84D7808B3E2A}"/>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E3A5DC93-085D-0969-42B5-1F12D83CD17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コンテンツ プレースホルダー 3">
            <a:extLst>
              <a:ext uri="{FF2B5EF4-FFF2-40B4-BE49-F238E27FC236}">
                <a16:creationId xmlns:a16="http://schemas.microsoft.com/office/drawing/2014/main" id="{E5E39087-0D4D-683E-BBF1-93BE7A7B77A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日付プレースホルダー 4">
            <a:extLst>
              <a:ext uri="{FF2B5EF4-FFF2-40B4-BE49-F238E27FC236}">
                <a16:creationId xmlns:a16="http://schemas.microsoft.com/office/drawing/2014/main" id="{4721331D-E6D5-AA92-A375-8FD75992BB67}"/>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4F9FEE30-5323-C837-5C53-9D6525D3D13B}"/>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38EBC13F-50AD-3426-3729-2E4E84814A18}"/>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361287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5D3FE5-3C66-A0F6-D080-946E228C34F7}"/>
              </a:ext>
            </a:extLst>
          </p:cNvPr>
          <p:cNvSpPr>
            <a:spLocks noGrp="1"/>
          </p:cNvSpPr>
          <p:nvPr>
            <p:ph type="title"/>
          </p:nvPr>
        </p:nvSpPr>
        <p:spPr>
          <a:xfrm>
            <a:off x="839788" y="365125"/>
            <a:ext cx="10515600" cy="1325563"/>
          </a:xfrm>
        </p:spPr>
        <p:txBody>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1F829A46-444F-6B44-59D5-F4FCCC1E35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D5C95A3-63CF-C2BF-81BF-2EA28A0212A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5" name="テキスト プレースホルダー 4">
            <a:extLst>
              <a:ext uri="{FF2B5EF4-FFF2-40B4-BE49-F238E27FC236}">
                <a16:creationId xmlns:a16="http://schemas.microsoft.com/office/drawing/2014/main" id="{1A99ACDE-2E2B-2316-A1C0-35B72E5536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A05F55F-4B68-2B04-6597-39D2AB84D9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7" name="日付プレースホルダー 6">
            <a:extLst>
              <a:ext uri="{FF2B5EF4-FFF2-40B4-BE49-F238E27FC236}">
                <a16:creationId xmlns:a16="http://schemas.microsoft.com/office/drawing/2014/main" id="{CF06D615-0162-CEB0-670A-E1B44C24DCC3}"/>
              </a:ext>
            </a:extLst>
          </p:cNvPr>
          <p:cNvSpPr>
            <a:spLocks noGrp="1"/>
          </p:cNvSpPr>
          <p:nvPr>
            <p:ph type="dt" sz="half" idx="10"/>
          </p:nvPr>
        </p:nvSpPr>
        <p:spPr/>
        <p:txBody>
          <a:bodyPr/>
          <a:lstStyle/>
          <a:p>
            <a:r>
              <a:rPr kumimoji="1" lang="en-US" altLang="ja-JP"/>
              <a:t>2025/2/3</a:t>
            </a:r>
            <a:endParaRPr kumimoji="1" lang="ja-ES" altLang="en-US"/>
          </a:p>
        </p:txBody>
      </p:sp>
      <p:sp>
        <p:nvSpPr>
          <p:cNvPr id="8" name="フッター プレースホルダー 7">
            <a:extLst>
              <a:ext uri="{FF2B5EF4-FFF2-40B4-BE49-F238E27FC236}">
                <a16:creationId xmlns:a16="http://schemas.microsoft.com/office/drawing/2014/main" id="{5CAA70E5-07BB-CB51-80F2-750DEE0A511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9" name="スライド番号プレースホルダー 8">
            <a:extLst>
              <a:ext uri="{FF2B5EF4-FFF2-40B4-BE49-F238E27FC236}">
                <a16:creationId xmlns:a16="http://schemas.microsoft.com/office/drawing/2014/main" id="{B0E9F720-0008-8A3D-D6F4-29FB3E9CB3BE}"/>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1671076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077263-3E4A-2177-0489-59DEC324B09E}"/>
              </a:ext>
            </a:extLst>
          </p:cNvPr>
          <p:cNvSpPr>
            <a:spLocks noGrp="1"/>
          </p:cNvSpPr>
          <p:nvPr>
            <p:ph type="title"/>
          </p:nvPr>
        </p:nvSpPr>
        <p:spPr/>
        <p:txBody>
          <a:bodyPr/>
          <a:lstStyle/>
          <a:p>
            <a:r>
              <a:rPr kumimoji="1" lang="ja-JP" altLang="en-US"/>
              <a:t>マスター タイトルの書式設定</a:t>
            </a:r>
            <a:endParaRPr kumimoji="1" lang="ja-ES" altLang="en-US"/>
          </a:p>
        </p:txBody>
      </p:sp>
      <p:sp>
        <p:nvSpPr>
          <p:cNvPr id="3" name="日付プレースホルダー 2">
            <a:extLst>
              <a:ext uri="{FF2B5EF4-FFF2-40B4-BE49-F238E27FC236}">
                <a16:creationId xmlns:a16="http://schemas.microsoft.com/office/drawing/2014/main" id="{1015B67D-0B23-793E-47DA-E59FF0F9F862}"/>
              </a:ext>
            </a:extLst>
          </p:cNvPr>
          <p:cNvSpPr>
            <a:spLocks noGrp="1"/>
          </p:cNvSpPr>
          <p:nvPr>
            <p:ph type="dt" sz="half" idx="10"/>
          </p:nvPr>
        </p:nvSpPr>
        <p:spPr/>
        <p:txBody>
          <a:bodyPr/>
          <a:lstStyle/>
          <a:p>
            <a:r>
              <a:rPr kumimoji="1" lang="en-US" altLang="ja-JP"/>
              <a:t>2025/2/3</a:t>
            </a:r>
            <a:endParaRPr kumimoji="1" lang="ja-ES" altLang="en-US"/>
          </a:p>
        </p:txBody>
      </p:sp>
      <p:sp>
        <p:nvSpPr>
          <p:cNvPr id="4" name="フッター プレースホルダー 3">
            <a:extLst>
              <a:ext uri="{FF2B5EF4-FFF2-40B4-BE49-F238E27FC236}">
                <a16:creationId xmlns:a16="http://schemas.microsoft.com/office/drawing/2014/main" id="{0326D62D-90DD-C680-DBBF-1F407B62CE1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スライド番号プレースホルダー 4">
            <a:extLst>
              <a:ext uri="{FF2B5EF4-FFF2-40B4-BE49-F238E27FC236}">
                <a16:creationId xmlns:a16="http://schemas.microsoft.com/office/drawing/2014/main" id="{B1BB16A4-D3E4-B6B8-D38E-A77361D543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4181200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30DA738-9206-0F40-368F-C89FA476305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003E1632-A75C-B4C1-4136-CBAACA2249D9}"/>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34943BD0-E0D8-E96A-919A-6CA34918A123}"/>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534978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5DBE52-DD2F-8D0A-0B4B-D0B78405B51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コンテンツ プレースホルダー 2">
            <a:extLst>
              <a:ext uri="{FF2B5EF4-FFF2-40B4-BE49-F238E27FC236}">
                <a16:creationId xmlns:a16="http://schemas.microsoft.com/office/drawing/2014/main" id="{0FD67A06-AE13-724A-C2F3-9D96F1AAA3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ES" altLang="en-US"/>
          </a:p>
        </p:txBody>
      </p:sp>
      <p:sp>
        <p:nvSpPr>
          <p:cNvPr id="4" name="テキスト プレースホルダー 3">
            <a:extLst>
              <a:ext uri="{FF2B5EF4-FFF2-40B4-BE49-F238E27FC236}">
                <a16:creationId xmlns:a16="http://schemas.microsoft.com/office/drawing/2014/main" id="{91D17739-02B6-398F-3EA8-6AB9CEE64C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48AF02D-9D94-E870-8A5A-89A88F607852}"/>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CF04420D-E563-77E5-AC45-E6833CFA0CC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90B06EC7-1BF3-C42B-0F6B-8E8F30773C87}"/>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741336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496C51-761A-BF1A-A3C8-6A43D698F6E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endParaRPr kumimoji="1" lang="ja-ES" altLang="en-US"/>
          </a:p>
        </p:txBody>
      </p:sp>
      <p:sp>
        <p:nvSpPr>
          <p:cNvPr id="3" name="図プレースホルダー 2">
            <a:extLst>
              <a:ext uri="{FF2B5EF4-FFF2-40B4-BE49-F238E27FC236}">
                <a16:creationId xmlns:a16="http://schemas.microsoft.com/office/drawing/2014/main" id="{B0703D49-3830-C4B6-9569-2D3273BF47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ES" altLang="en-US"/>
          </a:p>
        </p:txBody>
      </p:sp>
      <p:sp>
        <p:nvSpPr>
          <p:cNvPr id="4" name="テキスト プレースホルダー 3">
            <a:extLst>
              <a:ext uri="{FF2B5EF4-FFF2-40B4-BE49-F238E27FC236}">
                <a16:creationId xmlns:a16="http://schemas.microsoft.com/office/drawing/2014/main" id="{55C6D3F5-3E41-7EB9-4182-E384B78730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6AF6037-A9D0-C15C-C450-0903F05FCEEC}"/>
              </a:ext>
            </a:extLst>
          </p:cNvPr>
          <p:cNvSpPr>
            <a:spLocks noGrp="1"/>
          </p:cNvSpPr>
          <p:nvPr>
            <p:ph type="dt" sz="half" idx="10"/>
          </p:nvPr>
        </p:nvSpPr>
        <p:spPr/>
        <p:txBody>
          <a:bodyPr/>
          <a:lstStyle/>
          <a:p>
            <a:r>
              <a:rPr kumimoji="1" lang="en-US" altLang="ja-JP"/>
              <a:t>2025/2/3</a:t>
            </a:r>
            <a:endParaRPr kumimoji="1" lang="ja-ES" altLang="en-US"/>
          </a:p>
        </p:txBody>
      </p:sp>
      <p:sp>
        <p:nvSpPr>
          <p:cNvPr id="6" name="フッター プレースホルダー 5">
            <a:extLst>
              <a:ext uri="{FF2B5EF4-FFF2-40B4-BE49-F238E27FC236}">
                <a16:creationId xmlns:a16="http://schemas.microsoft.com/office/drawing/2014/main" id="{1ADA2F5C-E720-EC93-64CF-6DD63FE288D3}"/>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7" name="スライド番号プレースホルダー 6">
            <a:extLst>
              <a:ext uri="{FF2B5EF4-FFF2-40B4-BE49-F238E27FC236}">
                <a16:creationId xmlns:a16="http://schemas.microsoft.com/office/drawing/2014/main" id="{BFDF584C-DF04-8AD7-845B-2ACB1DF45624}"/>
              </a:ext>
            </a:extLst>
          </p:cNvPr>
          <p:cNvSpPr>
            <a:spLocks noGrp="1"/>
          </p:cNvSpPr>
          <p:nvPr>
            <p:ph type="sldNum" sz="quarter" idx="12"/>
          </p:nvPr>
        </p:nvSpPr>
        <p:spPr/>
        <p:txBody>
          <a:bodyPr/>
          <a:lstStyle/>
          <a:p>
            <a:fld id="{4B5EE96E-1216-F24C-9298-0DB3D5CB0411}" type="slidenum">
              <a:rPr kumimoji="1" lang="ja-ES" altLang="en-US" smtClean="0"/>
              <a:t>‹#›</a:t>
            </a:fld>
            <a:endParaRPr kumimoji="1" lang="ja-ES" altLang="en-US"/>
          </a:p>
        </p:txBody>
      </p:sp>
    </p:spTree>
    <p:extLst>
      <p:ext uri="{BB962C8B-B14F-4D97-AF65-F5344CB8AC3E}">
        <p14:creationId xmlns:p14="http://schemas.microsoft.com/office/powerpoint/2010/main" val="2837135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32EC035-260E-68FA-E925-F87F926EF6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endParaRPr kumimoji="1" lang="ja-ES" altLang="en-US"/>
          </a:p>
        </p:txBody>
      </p:sp>
      <p:sp>
        <p:nvSpPr>
          <p:cNvPr id="3" name="テキスト プレースホルダー 2">
            <a:extLst>
              <a:ext uri="{FF2B5EF4-FFF2-40B4-BE49-F238E27FC236}">
                <a16:creationId xmlns:a16="http://schemas.microsoft.com/office/drawing/2014/main" id="{0A9E1907-528D-FD3D-AA8F-15709337F7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endParaRPr kumimoji="1" lang="ja-ES" altLang="en-US" dirty="0"/>
          </a:p>
        </p:txBody>
      </p:sp>
      <p:sp>
        <p:nvSpPr>
          <p:cNvPr id="4" name="日付プレースホルダー 3">
            <a:extLst>
              <a:ext uri="{FF2B5EF4-FFF2-40B4-BE49-F238E27FC236}">
                <a16:creationId xmlns:a16="http://schemas.microsoft.com/office/drawing/2014/main" id="{0C043B7F-FC63-5414-FFB8-B0165F344E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2000">
                <a:solidFill>
                  <a:schemeClr val="tx1"/>
                </a:solidFill>
              </a:defRPr>
            </a:lvl1pPr>
          </a:lstStyle>
          <a:p>
            <a:r>
              <a:rPr kumimoji="1" lang="en-US" altLang="ja-JP" dirty="0"/>
              <a:t>2025/2/3</a:t>
            </a:r>
            <a:endParaRPr kumimoji="1" lang="ja-ES" altLang="en-US" dirty="0"/>
          </a:p>
        </p:txBody>
      </p:sp>
      <p:sp>
        <p:nvSpPr>
          <p:cNvPr id="5" name="フッター プレースホルダー 4">
            <a:extLst>
              <a:ext uri="{FF2B5EF4-FFF2-40B4-BE49-F238E27FC236}">
                <a16:creationId xmlns:a16="http://schemas.microsoft.com/office/drawing/2014/main" id="{BBD2E75D-78AB-7972-9896-BC30816134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2000">
                <a:solidFill>
                  <a:schemeClr val="tx1"/>
                </a:solidFill>
              </a:defRPr>
            </a:lvl1pPr>
          </a:lstStyle>
          <a:p>
            <a:r>
              <a:rPr kumimoji="1" lang="ja-JP" altLang="en-US"/>
              <a:t>修士論文発表会</a:t>
            </a:r>
            <a:endParaRPr kumimoji="1" lang="ja-ES" altLang="en-US" dirty="0"/>
          </a:p>
        </p:txBody>
      </p:sp>
      <p:sp>
        <p:nvSpPr>
          <p:cNvPr id="6" name="スライド番号プレースホルダー 5">
            <a:extLst>
              <a:ext uri="{FF2B5EF4-FFF2-40B4-BE49-F238E27FC236}">
                <a16:creationId xmlns:a16="http://schemas.microsoft.com/office/drawing/2014/main" id="{57F6D57B-F860-84AA-8FEB-ADF7D5B19117}"/>
              </a:ext>
            </a:extLst>
          </p:cNvPr>
          <p:cNvSpPr>
            <a:spLocks noGrp="1"/>
          </p:cNvSpPr>
          <p:nvPr>
            <p:ph type="sldNum" sz="quarter" idx="4"/>
          </p:nvPr>
        </p:nvSpPr>
        <p:spPr>
          <a:xfrm>
            <a:off x="9279466" y="6356349"/>
            <a:ext cx="2743200" cy="365125"/>
          </a:xfrm>
          <a:prstGeom prst="rect">
            <a:avLst/>
          </a:prstGeom>
        </p:spPr>
        <p:txBody>
          <a:bodyPr vert="horz" lIns="91440" tIns="45720" rIns="91440" bIns="45720" rtlCol="0" anchor="ctr"/>
          <a:lstStyle>
            <a:lvl1pPr algn="r">
              <a:defRPr sz="3200">
                <a:solidFill>
                  <a:schemeClr val="tx1"/>
                </a:solidFill>
              </a:defRPr>
            </a:lvl1pPr>
          </a:lstStyle>
          <a:p>
            <a:fld id="{4B5EE96E-1216-F24C-9298-0DB3D5CB0411}" type="slidenum">
              <a:rPr kumimoji="1" lang="ja-ES" altLang="en-US" smtClean="0"/>
              <a:pPr/>
              <a:t>‹#›</a:t>
            </a:fld>
            <a:endParaRPr kumimoji="1" lang="ja-ES" altLang="en-US" dirty="0"/>
          </a:p>
        </p:txBody>
      </p:sp>
    </p:spTree>
    <p:extLst>
      <p:ext uri="{BB962C8B-B14F-4D97-AF65-F5344CB8AC3E}">
        <p14:creationId xmlns:p14="http://schemas.microsoft.com/office/powerpoint/2010/main" val="1375541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j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1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www.spiedigitallibrary.org/conference-proceedings-of-spie/11445/114457Q/On-site-performance-of-GroundBIRD-a-CMB-polarization-telescope-for/10.1117/12.2560918.short"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2.emf"/><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3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3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3.emf"/><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emf"/></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jpg"/><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sv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6D89CA-6A79-48B8-B936-B25AB1A2E559}"/>
              </a:ext>
            </a:extLst>
          </p:cNvPr>
          <p:cNvSpPr>
            <a:spLocks noGrp="1"/>
          </p:cNvSpPr>
          <p:nvPr>
            <p:ph type="ctrTitle"/>
          </p:nvPr>
        </p:nvSpPr>
        <p:spPr>
          <a:xfrm>
            <a:off x="422148" y="1131507"/>
            <a:ext cx="11347704" cy="2387600"/>
          </a:xfrm>
        </p:spPr>
        <p:txBody>
          <a:bodyPr>
            <a:normAutofit/>
          </a:bodyPr>
          <a:lstStyle/>
          <a:p>
            <a:r>
              <a:rPr kumimoji="1" lang="en-US" altLang="ja-ES" sz="4800" dirty="0">
                <a:latin typeface="Meiryo" panose="020B0604030504040204" pitchFamily="34" charset="-128"/>
                <a:ea typeface="Meiryo" panose="020B0604030504040204" pitchFamily="34" charset="-128"/>
              </a:rPr>
              <a:t>CMB</a:t>
            </a:r>
            <a:r>
              <a:rPr kumimoji="1" lang="ja-ES" altLang="en-US" sz="4800" dirty="0">
                <a:latin typeface="Meiryo" panose="020B0604030504040204" pitchFamily="34" charset="-128"/>
                <a:ea typeface="Meiryo" panose="020B0604030504040204" pitchFamily="34" charset="-128"/>
              </a:rPr>
              <a:t>望遠鏡</a:t>
            </a:r>
            <a:r>
              <a:rPr kumimoji="1" lang="en-US" altLang="ja-ES" sz="4800" dirty="0" err="1">
                <a:latin typeface="Meiryo" panose="020B0604030504040204" pitchFamily="34" charset="-128"/>
                <a:ea typeface="Meiryo" panose="020B0604030504040204" pitchFamily="34" charset="-128"/>
              </a:rPr>
              <a:t>GroundBIRD</a:t>
            </a:r>
            <a:r>
              <a:rPr kumimoji="1" lang="ja-ES" altLang="en-US" sz="4800" dirty="0">
                <a:latin typeface="Meiryo" panose="020B0604030504040204" pitchFamily="34" charset="-128"/>
                <a:ea typeface="Meiryo" panose="020B0604030504040204" pitchFamily="34" charset="-128"/>
              </a:rPr>
              <a:t>の焦点面検出器アライメントと長期運用に向けた角度データ取得システムの最適化</a:t>
            </a:r>
          </a:p>
        </p:txBody>
      </p:sp>
      <p:sp>
        <p:nvSpPr>
          <p:cNvPr id="3" name="字幕 2">
            <a:extLst>
              <a:ext uri="{FF2B5EF4-FFF2-40B4-BE49-F238E27FC236}">
                <a16:creationId xmlns:a16="http://schemas.microsoft.com/office/drawing/2014/main" id="{36E10C0B-E461-B849-4342-DB9F6B82BE54}"/>
              </a:ext>
            </a:extLst>
          </p:cNvPr>
          <p:cNvSpPr>
            <a:spLocks noGrp="1"/>
          </p:cNvSpPr>
          <p:nvPr>
            <p:ph type="subTitle" idx="1"/>
          </p:nvPr>
        </p:nvSpPr>
        <p:spPr>
          <a:xfrm>
            <a:off x="1524000" y="3922078"/>
            <a:ext cx="9144000" cy="1655762"/>
          </a:xfrm>
        </p:spPr>
        <p:txBody>
          <a:bodyPr>
            <a:normAutofit/>
          </a:bodyPr>
          <a:lstStyle/>
          <a:p>
            <a:r>
              <a:rPr kumimoji="1" lang="ja-ES" altLang="en-US" sz="3200" dirty="0">
                <a:latin typeface="Meiryo" panose="020B0604030504040204" pitchFamily="34" charset="-128"/>
                <a:ea typeface="Meiryo" panose="020B0604030504040204" pitchFamily="34" charset="-128"/>
              </a:rPr>
              <a:t>高エネルギー物理学研究室</a:t>
            </a:r>
            <a:endParaRPr kumimoji="1" lang="en-US" altLang="ja-ES" sz="3200" dirty="0">
              <a:latin typeface="Meiryo" panose="020B0604030504040204" pitchFamily="34" charset="-128"/>
              <a:ea typeface="Meiryo" panose="020B0604030504040204" pitchFamily="34" charset="-128"/>
            </a:endParaRPr>
          </a:p>
          <a:p>
            <a:r>
              <a:rPr kumimoji="1" lang="ja-ES" altLang="en-US" sz="3200" dirty="0">
                <a:latin typeface="Meiryo" panose="020B0604030504040204" pitchFamily="34" charset="-128"/>
                <a:ea typeface="Meiryo" panose="020B0604030504040204" pitchFamily="34" charset="-128"/>
              </a:rPr>
              <a:t>片岡敬涼</a:t>
            </a:r>
          </a:p>
        </p:txBody>
      </p:sp>
      <p:sp>
        <p:nvSpPr>
          <p:cNvPr id="4" name="日付プレースホルダー 3">
            <a:extLst>
              <a:ext uri="{FF2B5EF4-FFF2-40B4-BE49-F238E27FC236}">
                <a16:creationId xmlns:a16="http://schemas.microsoft.com/office/drawing/2014/main" id="{8A58657E-1913-A690-EEEB-667FF51F58B2}"/>
              </a:ext>
            </a:extLst>
          </p:cNvPr>
          <p:cNvSpPr>
            <a:spLocks noGrp="1"/>
          </p:cNvSpPr>
          <p:nvPr>
            <p:ph type="dt" sz="half" idx="10"/>
          </p:nvPr>
        </p:nvSpPr>
        <p:spPr/>
        <p:txBody>
          <a:bodyPr/>
          <a:lstStyle/>
          <a:p>
            <a:r>
              <a:rPr kumimoji="1" lang="en-US" altLang="ja-JP"/>
              <a:t>2025/2/3</a:t>
            </a:r>
            <a:endParaRPr kumimoji="1" lang="ja-ES" altLang="en-US"/>
          </a:p>
        </p:txBody>
      </p:sp>
      <p:sp>
        <p:nvSpPr>
          <p:cNvPr id="5" name="フッター プレースホルダー 4">
            <a:extLst>
              <a:ext uri="{FF2B5EF4-FFF2-40B4-BE49-F238E27FC236}">
                <a16:creationId xmlns:a16="http://schemas.microsoft.com/office/drawing/2014/main" id="{03D3FE7B-7C5A-0CE4-04EA-83C0CAFE5B0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6" name="スライド番号プレースホルダー 5">
            <a:extLst>
              <a:ext uri="{FF2B5EF4-FFF2-40B4-BE49-F238E27FC236}">
                <a16:creationId xmlns:a16="http://schemas.microsoft.com/office/drawing/2014/main" id="{B7BDCA2D-712B-26EB-EA0C-B5C15F4B0CA1}"/>
              </a:ext>
            </a:extLst>
          </p:cNvPr>
          <p:cNvSpPr>
            <a:spLocks noGrp="1"/>
          </p:cNvSpPr>
          <p:nvPr>
            <p:ph type="sldNum" sz="quarter" idx="12"/>
          </p:nvPr>
        </p:nvSpPr>
        <p:spPr/>
        <p:txBody>
          <a:bodyPr/>
          <a:lstStyle/>
          <a:p>
            <a:fld id="{4B5EE96E-1216-F24C-9298-0DB3D5CB0411}" type="slidenum">
              <a:rPr kumimoji="1" lang="ja-ES" altLang="en-US" smtClean="0"/>
              <a:t>1</a:t>
            </a:fld>
            <a:endParaRPr kumimoji="1" lang="ja-ES" altLang="en-US"/>
          </a:p>
        </p:txBody>
      </p:sp>
    </p:spTree>
    <p:extLst>
      <p:ext uri="{BB962C8B-B14F-4D97-AF65-F5344CB8AC3E}">
        <p14:creationId xmlns:p14="http://schemas.microsoft.com/office/powerpoint/2010/main" val="2568140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F22C8-0956-46A1-CD5F-E289ACDF919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75268C0-911B-B347-799E-5E4F4FF66502}"/>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PYNQ</a:t>
            </a:r>
            <a:r>
              <a:rPr kumimoji="1" lang="ja-JP" altLang="en-US" sz="3600">
                <a:latin typeface="Meiryo" panose="020B0604030504040204" pitchFamily="34" charset="-128"/>
                <a:ea typeface="Meiryo" panose="020B0604030504040204" pitchFamily="34" charset="-128"/>
              </a:rPr>
              <a:t>を</a:t>
            </a:r>
            <a:r>
              <a:rPr kumimoji="1" lang="ja-ES" altLang="en-US" sz="3600" dirty="0">
                <a:latin typeface="Meiryo" panose="020B0604030504040204" pitchFamily="34" charset="-128"/>
                <a:ea typeface="Meiryo" panose="020B0604030504040204" pitchFamily="34" charset="-128"/>
              </a:rPr>
              <a:t>用いた</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インストール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5719CCA-C354-4C0C-E62C-FF05C9F9344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58EB62D-4696-2EBB-DA66-79219B4DA2F8}"/>
              </a:ext>
            </a:extLst>
          </p:cNvPr>
          <p:cNvSpPr>
            <a:spLocks noGrp="1"/>
          </p:cNvSpPr>
          <p:nvPr>
            <p:ph type="sldNum" sz="quarter" idx="12"/>
          </p:nvPr>
        </p:nvSpPr>
        <p:spPr/>
        <p:txBody>
          <a:bodyPr/>
          <a:lstStyle/>
          <a:p>
            <a:fld id="{A346F7B0-2C6C-2749-AD43-9AA6CBC0C428}" type="slidenum">
              <a:rPr kumimoji="1" lang="ja-JP" altLang="en-US" smtClean="0"/>
              <a:t>10</a:t>
            </a:fld>
            <a:endParaRPr kumimoji="1" lang="ja-JP" altLang="en-US"/>
          </a:p>
        </p:txBody>
      </p:sp>
      <p:sp>
        <p:nvSpPr>
          <p:cNvPr id="9" name="コンテンツ プレースホルダー 2">
            <a:extLst>
              <a:ext uri="{FF2B5EF4-FFF2-40B4-BE49-F238E27FC236}">
                <a16:creationId xmlns:a16="http://schemas.microsoft.com/office/drawing/2014/main" id="{BAB0853D-679F-7293-E8ED-B3DFF92C358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96D88FA-F184-C277-B94B-DA204900BB8F}"/>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正方形/長方形 4">
            <a:extLst>
              <a:ext uri="{FF2B5EF4-FFF2-40B4-BE49-F238E27FC236}">
                <a16:creationId xmlns:a16="http://schemas.microsoft.com/office/drawing/2014/main" id="{7A7DA8E0-8EE9-D5BD-E154-631CD63FFD17}"/>
              </a:ext>
            </a:extLst>
          </p:cNvPr>
          <p:cNvSpPr/>
          <p:nvPr/>
        </p:nvSpPr>
        <p:spPr>
          <a:xfrm>
            <a:off x="466904" y="1094146"/>
            <a:ext cx="10727766" cy="15214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400" dirty="0">
                <a:solidFill>
                  <a:schemeClr val="tx1"/>
                </a:solidFill>
                <a:latin typeface="Meiryo" panose="020B0604030504040204" pitchFamily="34" charset="-128"/>
                <a:ea typeface="Meiryo" panose="020B0604030504040204" pitchFamily="34" charset="-128"/>
              </a:rPr>
              <a:t>　</a:t>
            </a:r>
            <a:r>
              <a:rPr kumimoji="1" lang="ja-ES" altLang="en-US" sz="2400" b="1" dirty="0">
                <a:solidFill>
                  <a:schemeClr val="tx1"/>
                </a:solidFill>
                <a:latin typeface="Meiryo" panose="020B0604030504040204" pitchFamily="34" charset="-128"/>
                <a:ea typeface="Meiryo" panose="020B0604030504040204" pitchFamily="34" charset="-128"/>
              </a:rPr>
              <a:t>対処</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チップに</a:t>
            </a:r>
            <a:r>
              <a:rPr kumimoji="1" lang="en-US" altLang="ja-ES" sz="2400" b="1" dirty="0">
                <a:solidFill>
                  <a:schemeClr val="tx1"/>
                </a:solidFill>
                <a:latin typeface="Meiryo" panose="020B0604030504040204" pitchFamily="34" charset="-128"/>
                <a:ea typeface="Meiryo" panose="020B0604030504040204" pitchFamily="34" charset="-128"/>
              </a:rPr>
              <a:t>PYNQ</a:t>
            </a:r>
            <a:r>
              <a:rPr kumimoji="1" lang="ja-ES" altLang="en-US" sz="2400" b="1" dirty="0">
                <a:solidFill>
                  <a:schemeClr val="tx1"/>
                </a:solidFill>
                <a:latin typeface="Meiryo" panose="020B0604030504040204" pitchFamily="34" charset="-128"/>
                <a:ea typeface="Meiryo" panose="020B0604030504040204" pitchFamily="34" charset="-128"/>
              </a:rPr>
              <a:t>という</a:t>
            </a:r>
            <a:r>
              <a:rPr kumimoji="1" lang="en-US" altLang="ja-ES" sz="2400" b="1" dirty="0">
                <a:solidFill>
                  <a:schemeClr val="tx1"/>
                </a:solidFill>
                <a:latin typeface="Meiryo" panose="020B0604030504040204" pitchFamily="34" charset="-128"/>
                <a:ea typeface="Meiryo" panose="020B0604030504040204" pitchFamily="34" charset="-128"/>
              </a:rPr>
              <a:t>OS</a:t>
            </a:r>
            <a:r>
              <a:rPr kumimoji="1" lang="ja-ES" altLang="en-US" sz="2400" b="1" dirty="0">
                <a:solidFill>
                  <a:schemeClr val="tx1"/>
                </a:solidFill>
                <a:latin typeface="Meiryo" panose="020B0604030504040204" pitchFamily="34" charset="-128"/>
                <a:ea typeface="Meiryo" panose="020B0604030504040204" pitchFamily="34" charset="-128"/>
              </a:rPr>
              <a:t>システムを導入</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a:t>
            </a:r>
            <a:r>
              <a:rPr kumimoji="1" lang="en-US" altLang="ja-ES" sz="2400"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処理を</a:t>
            </a:r>
            <a:r>
              <a:rPr kumimoji="1" lang="en-US" altLang="ja-ES" sz="2400" dirty="0">
                <a:solidFill>
                  <a:schemeClr val="tx1"/>
                </a:solidFill>
                <a:latin typeface="Meiryo" panose="020B0604030504040204" pitchFamily="34" charset="-128"/>
                <a:ea typeface="Meiryo" panose="020B0604030504040204" pitchFamily="34" charset="-128"/>
              </a:rPr>
              <a:t>OS</a:t>
            </a:r>
            <a:r>
              <a:rPr kumimoji="1" lang="ja-ES" altLang="en-US" sz="2400" dirty="0">
                <a:solidFill>
                  <a:schemeClr val="tx1"/>
                </a:solidFill>
                <a:latin typeface="Meiryo" panose="020B0604030504040204" pitchFamily="34" charset="-128"/>
                <a:ea typeface="Meiryo" panose="020B0604030504040204" pitchFamily="34" charset="-128"/>
              </a:rPr>
              <a:t>が管理してくれるため柔軟に対応できる</a:t>
            </a:r>
            <a:endParaRPr kumimoji="1" lang="en-US" altLang="ja-ES" sz="2400" dirty="0">
              <a:solidFill>
                <a:schemeClr val="tx1"/>
              </a:solidFill>
              <a:latin typeface="Meiryo" panose="020B0604030504040204" pitchFamily="34" charset="-128"/>
              <a:ea typeface="Meiryo" panose="020B0604030504040204" pitchFamily="34" charset="-128"/>
            </a:endParaRPr>
          </a:p>
          <a:p>
            <a:r>
              <a:rPr kumimoji="1" lang="ja-ES" altLang="en-US" sz="2400" dirty="0">
                <a:solidFill>
                  <a:schemeClr val="tx1"/>
                </a:solidFill>
                <a:latin typeface="Meiryo" panose="020B0604030504040204" pitchFamily="34" charset="-128"/>
                <a:ea typeface="Meiryo" panose="020B0604030504040204" pitchFamily="34" charset="-128"/>
              </a:rPr>
              <a:t>　　　　→</a:t>
            </a:r>
            <a:r>
              <a:rPr kumimoji="1" lang="ja-JP" altLang="en-US" sz="240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リモートからメンテナンスが可能</a:t>
            </a:r>
            <a:endParaRPr kumimoji="1" lang="en-US" altLang="ja-ES" sz="2400" dirty="0">
              <a:solidFill>
                <a:schemeClr val="tx1"/>
              </a:solidFill>
              <a:latin typeface="Meiryo" panose="020B0604030504040204" pitchFamily="34" charset="-128"/>
              <a:ea typeface="Meiryo" panose="020B0604030504040204" pitchFamily="34" charset="-128"/>
            </a:endParaRPr>
          </a:p>
        </p:txBody>
      </p:sp>
      <p:grpSp>
        <p:nvGrpSpPr>
          <p:cNvPr id="33" name="グループ化 32">
            <a:extLst>
              <a:ext uri="{FF2B5EF4-FFF2-40B4-BE49-F238E27FC236}">
                <a16:creationId xmlns:a16="http://schemas.microsoft.com/office/drawing/2014/main" id="{A1A4C160-B99A-31A8-22DB-2022261E77C8}"/>
              </a:ext>
            </a:extLst>
          </p:cNvPr>
          <p:cNvGrpSpPr/>
          <p:nvPr/>
        </p:nvGrpSpPr>
        <p:grpSpPr>
          <a:xfrm>
            <a:off x="997330" y="1854849"/>
            <a:ext cx="10615419" cy="4099715"/>
            <a:chOff x="1451057" y="2256635"/>
            <a:chExt cx="10615419" cy="4099715"/>
          </a:xfrm>
        </p:grpSpPr>
        <p:sp>
          <p:nvSpPr>
            <p:cNvPr id="8" name="正方形/長方形 7">
              <a:extLst>
                <a:ext uri="{FF2B5EF4-FFF2-40B4-BE49-F238E27FC236}">
                  <a16:creationId xmlns:a16="http://schemas.microsoft.com/office/drawing/2014/main" id="{F2AE51A7-563E-5D7C-FA97-7806A4878818}"/>
                </a:ext>
              </a:extLst>
            </p:cNvPr>
            <p:cNvSpPr/>
            <p:nvPr/>
          </p:nvSpPr>
          <p:spPr>
            <a:xfrm>
              <a:off x="7270050" y="3429000"/>
              <a:ext cx="3383839" cy="23995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81F53F6B-5153-9FB5-329A-4A20BD81A601}"/>
                </a:ext>
              </a:extLst>
            </p:cNvPr>
            <p:cNvSpPr txBox="1"/>
            <p:nvPr/>
          </p:nvSpPr>
          <p:spPr>
            <a:xfrm>
              <a:off x="2209800" y="5894684"/>
              <a:ext cx="864669"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従来</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AE30758-8681-8F97-FC9B-E326E8B24455}"/>
                </a:ext>
              </a:extLst>
            </p:cNvPr>
            <p:cNvSpPr txBox="1"/>
            <p:nvPr/>
          </p:nvSpPr>
          <p:spPr>
            <a:xfrm>
              <a:off x="8361007" y="5894685"/>
              <a:ext cx="120192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改善後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nvGrpSpPr>
            <p:cNvPr id="19" name="グループ化 18">
              <a:extLst>
                <a:ext uri="{FF2B5EF4-FFF2-40B4-BE49-F238E27FC236}">
                  <a16:creationId xmlns:a16="http://schemas.microsoft.com/office/drawing/2014/main" id="{CFCCD271-8DF8-9B44-0A75-F2E65A328345}"/>
                </a:ext>
              </a:extLst>
            </p:cNvPr>
            <p:cNvGrpSpPr/>
            <p:nvPr/>
          </p:nvGrpSpPr>
          <p:grpSpPr>
            <a:xfrm>
              <a:off x="1451057" y="3568004"/>
              <a:ext cx="2482584" cy="2140737"/>
              <a:chOff x="1659467" y="3687858"/>
              <a:chExt cx="2482584" cy="2140737"/>
            </a:xfrm>
          </p:grpSpPr>
          <p:grpSp>
            <p:nvGrpSpPr>
              <p:cNvPr id="13" name="グループ化 12">
                <a:extLst>
                  <a:ext uri="{FF2B5EF4-FFF2-40B4-BE49-F238E27FC236}">
                    <a16:creationId xmlns:a16="http://schemas.microsoft.com/office/drawing/2014/main" id="{F0D41979-EA22-13FD-E743-951E3307A72B}"/>
                  </a:ext>
                </a:extLst>
              </p:cNvPr>
              <p:cNvGrpSpPr/>
              <p:nvPr/>
            </p:nvGrpSpPr>
            <p:grpSpPr>
              <a:xfrm>
                <a:off x="1659467" y="4071056"/>
                <a:ext cx="2379133" cy="1757539"/>
                <a:chOff x="838200" y="3610328"/>
                <a:chExt cx="3386667" cy="2528711"/>
              </a:xfrm>
            </p:grpSpPr>
            <p:sp>
              <p:nvSpPr>
                <p:cNvPr id="7" name="正方形/長方形 6">
                  <a:extLst>
                    <a:ext uri="{FF2B5EF4-FFF2-40B4-BE49-F238E27FC236}">
                      <a16:creationId xmlns:a16="http://schemas.microsoft.com/office/drawing/2014/main" id="{DB395E5C-76B0-75E9-9CCB-06F734DEB1E1}"/>
                    </a:ext>
                  </a:extLst>
                </p:cNvPr>
                <p:cNvSpPr/>
                <p:nvPr/>
              </p:nvSpPr>
              <p:spPr>
                <a:xfrm>
                  <a:off x="838200" y="3610328"/>
                  <a:ext cx="3386667" cy="252871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11" name="直線コネクタ 10">
                  <a:extLst>
                    <a:ext uri="{FF2B5EF4-FFF2-40B4-BE49-F238E27FC236}">
                      <a16:creationId xmlns:a16="http://schemas.microsoft.com/office/drawing/2014/main" id="{FF523F57-7DD2-6708-0B87-C38872531E93}"/>
                    </a:ext>
                  </a:extLst>
                </p:cNvPr>
                <p:cNvCxnSpPr>
                  <a:cxnSpLocks/>
                  <a:stCxn id="7" idx="0"/>
                  <a:endCxn id="7" idx="2"/>
                </p:cNvCxnSpPr>
                <p:nvPr/>
              </p:nvCxnSpPr>
              <p:spPr>
                <a:xfrm>
                  <a:off x="2531534" y="3610328"/>
                  <a:ext cx="0" cy="252871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6" name="テキスト ボックス 15">
                <a:extLst>
                  <a:ext uri="{FF2B5EF4-FFF2-40B4-BE49-F238E27FC236}">
                    <a16:creationId xmlns:a16="http://schemas.microsoft.com/office/drawing/2014/main" id="{06FA5E49-23E2-BE76-8E47-2B0A9CD7313C}"/>
                  </a:ext>
                </a:extLst>
              </p:cNvPr>
              <p:cNvSpPr txBox="1"/>
              <p:nvPr/>
            </p:nvSpPr>
            <p:spPr>
              <a:xfrm>
                <a:off x="2463324" y="3687858"/>
                <a:ext cx="1553635" cy="369332"/>
              </a:xfrm>
              <a:prstGeom prst="rect">
                <a:avLst/>
              </a:prstGeom>
              <a:noFill/>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8224AF0A-2AF5-C64A-E185-5095E6A4258C}"/>
                  </a:ext>
                </a:extLst>
              </p:cNvPr>
              <p:cNvSpPr txBox="1"/>
              <p:nvPr/>
            </p:nvSpPr>
            <p:spPr>
              <a:xfrm>
                <a:off x="1727733" y="4747457"/>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025FD2CB-8EDC-BBE8-C0D4-1D1329151748}"/>
                  </a:ext>
                </a:extLst>
              </p:cNvPr>
              <p:cNvSpPr txBox="1"/>
              <p:nvPr/>
            </p:nvSpPr>
            <p:spPr>
              <a:xfrm>
                <a:off x="3020749" y="4744345"/>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CPU</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grpSp>
        <p:grpSp>
          <p:nvGrpSpPr>
            <p:cNvPr id="20" name="グループ化 19">
              <a:extLst>
                <a:ext uri="{FF2B5EF4-FFF2-40B4-BE49-F238E27FC236}">
                  <a16:creationId xmlns:a16="http://schemas.microsoft.com/office/drawing/2014/main" id="{7FC9230E-6C9B-302D-32C1-270987E0600C}"/>
                </a:ext>
              </a:extLst>
            </p:cNvPr>
            <p:cNvGrpSpPr/>
            <p:nvPr/>
          </p:nvGrpSpPr>
          <p:grpSpPr>
            <a:xfrm>
              <a:off x="7727777" y="3528083"/>
              <a:ext cx="2482584" cy="2099060"/>
              <a:chOff x="1659467" y="3729535"/>
              <a:chExt cx="2482584" cy="2099060"/>
            </a:xfrm>
          </p:grpSpPr>
          <p:grpSp>
            <p:nvGrpSpPr>
              <p:cNvPr id="21" name="グループ化 20">
                <a:extLst>
                  <a:ext uri="{FF2B5EF4-FFF2-40B4-BE49-F238E27FC236}">
                    <a16:creationId xmlns:a16="http://schemas.microsoft.com/office/drawing/2014/main" id="{86DBDB94-4D1F-09BB-9B58-16E916B685D2}"/>
                  </a:ext>
                </a:extLst>
              </p:cNvPr>
              <p:cNvGrpSpPr/>
              <p:nvPr/>
            </p:nvGrpSpPr>
            <p:grpSpPr>
              <a:xfrm>
                <a:off x="1659467" y="4071056"/>
                <a:ext cx="2379133" cy="1757539"/>
                <a:chOff x="838200" y="3610328"/>
                <a:chExt cx="3386667" cy="2528711"/>
              </a:xfrm>
            </p:grpSpPr>
            <p:sp>
              <p:nvSpPr>
                <p:cNvPr id="25" name="正方形/長方形 24">
                  <a:extLst>
                    <a:ext uri="{FF2B5EF4-FFF2-40B4-BE49-F238E27FC236}">
                      <a16:creationId xmlns:a16="http://schemas.microsoft.com/office/drawing/2014/main" id="{FE1E7E54-044B-692E-9DE9-64FA84EC4AB8}"/>
                    </a:ext>
                  </a:extLst>
                </p:cNvPr>
                <p:cNvSpPr/>
                <p:nvPr/>
              </p:nvSpPr>
              <p:spPr>
                <a:xfrm>
                  <a:off x="838200" y="3610328"/>
                  <a:ext cx="3386667" cy="252871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6" name="直線コネクタ 25">
                  <a:extLst>
                    <a:ext uri="{FF2B5EF4-FFF2-40B4-BE49-F238E27FC236}">
                      <a16:creationId xmlns:a16="http://schemas.microsoft.com/office/drawing/2014/main" id="{53548DCD-A88B-2F2B-57A1-83CC9DE7DD60}"/>
                    </a:ext>
                  </a:extLst>
                </p:cNvPr>
                <p:cNvCxnSpPr>
                  <a:cxnSpLocks/>
                  <a:stCxn id="25" idx="0"/>
                  <a:endCxn id="25" idx="2"/>
                </p:cNvCxnSpPr>
                <p:nvPr/>
              </p:nvCxnSpPr>
              <p:spPr>
                <a:xfrm>
                  <a:off x="2531534" y="3610328"/>
                  <a:ext cx="0" cy="252871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2" name="テキスト ボックス 21">
                <a:extLst>
                  <a:ext uri="{FF2B5EF4-FFF2-40B4-BE49-F238E27FC236}">
                    <a16:creationId xmlns:a16="http://schemas.microsoft.com/office/drawing/2014/main" id="{47B3B2EF-6D92-CB25-F746-9F13D4E6036F}"/>
                  </a:ext>
                </a:extLst>
              </p:cNvPr>
              <p:cNvSpPr txBox="1"/>
              <p:nvPr/>
            </p:nvSpPr>
            <p:spPr>
              <a:xfrm>
                <a:off x="2439363" y="3729535"/>
                <a:ext cx="1553635" cy="369332"/>
              </a:xfrm>
              <a:prstGeom prst="rect">
                <a:avLst/>
              </a:prstGeom>
              <a:noFill/>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7B033DD0-B1F3-01AA-3F23-882DF23263C2}"/>
                  </a:ext>
                </a:extLst>
              </p:cNvPr>
              <p:cNvSpPr txBox="1"/>
              <p:nvPr/>
            </p:nvSpPr>
            <p:spPr>
              <a:xfrm>
                <a:off x="1727733" y="4747457"/>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FPGA</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D1DE5EA8-9436-AD3D-0D46-B0A28F080AD7}"/>
                  </a:ext>
                </a:extLst>
              </p:cNvPr>
              <p:cNvSpPr txBox="1"/>
              <p:nvPr/>
            </p:nvSpPr>
            <p:spPr>
              <a:xfrm>
                <a:off x="3020749" y="4744345"/>
                <a:ext cx="1121302" cy="369332"/>
              </a:xfrm>
              <a:prstGeom prst="rect">
                <a:avLst/>
              </a:prstGeom>
              <a:noFill/>
            </p:spPr>
            <p:txBody>
              <a:bodyPr wrap="square" rtlCol="0">
                <a:spAutoFit/>
              </a:bodyPr>
              <a:lstStyle/>
              <a:p>
                <a:r>
                  <a:rPr kumimoji="1" lang="en-US" altLang="ja-ES" dirty="0">
                    <a:latin typeface="Meiryo" panose="020B0604030504040204" pitchFamily="34" charset="-128"/>
                    <a:ea typeface="Meiryo" panose="020B0604030504040204" pitchFamily="34" charset="-128"/>
                    <a:cs typeface="Arial" panose="020B0604020202020204" pitchFamily="34" charset="0"/>
                  </a:rPr>
                  <a:t>CPU</a:t>
                </a:r>
                <a:r>
                  <a:rPr kumimoji="1" lang="ja-ES" altLang="en-US" dirty="0">
                    <a:latin typeface="Meiryo" panose="020B0604030504040204" pitchFamily="34" charset="-128"/>
                    <a:ea typeface="Meiryo" panose="020B0604030504040204" pitchFamily="34" charset="-128"/>
                    <a:cs typeface="Arial" panose="020B0604020202020204" pitchFamily="34" charset="0"/>
                  </a:rPr>
                  <a:t>部</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grpSp>
        <p:sp>
          <p:nvSpPr>
            <p:cNvPr id="27" name="テキスト ボックス 26">
              <a:extLst>
                <a:ext uri="{FF2B5EF4-FFF2-40B4-BE49-F238E27FC236}">
                  <a16:creationId xmlns:a16="http://schemas.microsoft.com/office/drawing/2014/main" id="{F35D74FF-4023-2817-8FFA-7978D620B747}"/>
                </a:ext>
              </a:extLst>
            </p:cNvPr>
            <p:cNvSpPr txBox="1"/>
            <p:nvPr/>
          </p:nvSpPr>
          <p:spPr>
            <a:xfrm>
              <a:off x="8428565" y="3061883"/>
              <a:ext cx="1553635" cy="400110"/>
            </a:xfrm>
            <a:prstGeom prst="rect">
              <a:avLst/>
            </a:prstGeom>
            <a:noFill/>
          </p:spPr>
          <p:txBody>
            <a:bodyPr wrap="square" rtlCol="0">
              <a:spAutoFit/>
            </a:bodyPr>
            <a:lstStyle/>
            <a:p>
              <a:r>
                <a:rPr kumimoji="1" lang="en-US" altLang="ja-ES" sz="2000" b="1"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p>
          </p:txBody>
        </p:sp>
        <p:sp>
          <p:nvSpPr>
            <p:cNvPr id="28" name="上矢印 27">
              <a:extLst>
                <a:ext uri="{FF2B5EF4-FFF2-40B4-BE49-F238E27FC236}">
                  <a16:creationId xmlns:a16="http://schemas.microsoft.com/office/drawing/2014/main" id="{D7FE4ED8-700C-209A-02B2-6CAFB92F7F27}"/>
                </a:ext>
              </a:extLst>
            </p:cNvPr>
            <p:cNvSpPr/>
            <p:nvPr/>
          </p:nvSpPr>
          <p:spPr>
            <a:xfrm rot="5400000">
              <a:off x="5892929" y="3723960"/>
              <a:ext cx="365125" cy="1904571"/>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9" name="左カーブ矢印 28">
              <a:extLst>
                <a:ext uri="{FF2B5EF4-FFF2-40B4-BE49-F238E27FC236}">
                  <a16:creationId xmlns:a16="http://schemas.microsoft.com/office/drawing/2014/main" id="{213F987D-5839-88C3-620B-24CDE2997A2E}"/>
                </a:ext>
              </a:extLst>
            </p:cNvPr>
            <p:cNvSpPr/>
            <p:nvPr/>
          </p:nvSpPr>
          <p:spPr>
            <a:xfrm rot="9934154" flipH="1" flipV="1">
              <a:off x="9652996" y="3063295"/>
              <a:ext cx="556005" cy="1459368"/>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30" name="左カーブ矢印 29">
              <a:extLst>
                <a:ext uri="{FF2B5EF4-FFF2-40B4-BE49-F238E27FC236}">
                  <a16:creationId xmlns:a16="http://schemas.microsoft.com/office/drawing/2014/main" id="{EC99D2D9-C9CC-A912-C421-1B0892F87F21}"/>
                </a:ext>
              </a:extLst>
            </p:cNvPr>
            <p:cNvSpPr/>
            <p:nvPr/>
          </p:nvSpPr>
          <p:spPr>
            <a:xfrm rot="1283847" flipH="1">
              <a:off x="7540454" y="3026684"/>
              <a:ext cx="557784" cy="1615087"/>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31" name="円形吹き出し 30">
              <a:extLst>
                <a:ext uri="{FF2B5EF4-FFF2-40B4-BE49-F238E27FC236}">
                  <a16:creationId xmlns:a16="http://schemas.microsoft.com/office/drawing/2014/main" id="{5391F65C-40C0-A8DA-E48C-6B7118AA9798}"/>
                </a:ext>
              </a:extLst>
            </p:cNvPr>
            <p:cNvSpPr/>
            <p:nvPr/>
          </p:nvSpPr>
          <p:spPr>
            <a:xfrm>
              <a:off x="9649710" y="2256635"/>
              <a:ext cx="2416766" cy="722418"/>
            </a:xfrm>
            <a:prstGeom prst="wedgeEllipseCallout">
              <a:avLst>
                <a:gd name="adj1" fmla="val -49587"/>
                <a:gd name="adj2" fmla="val 5898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メンテナンス可能</a:t>
              </a:r>
            </a:p>
          </p:txBody>
        </p:sp>
        <p:sp>
          <p:nvSpPr>
            <p:cNvPr id="32" name="円形吹き出し 31">
              <a:extLst>
                <a:ext uri="{FF2B5EF4-FFF2-40B4-BE49-F238E27FC236}">
                  <a16:creationId xmlns:a16="http://schemas.microsoft.com/office/drawing/2014/main" id="{18D5C7F1-4B30-B0DB-4361-07DC186C3F6B}"/>
                </a:ext>
              </a:extLst>
            </p:cNvPr>
            <p:cNvSpPr/>
            <p:nvPr/>
          </p:nvSpPr>
          <p:spPr>
            <a:xfrm>
              <a:off x="3929686" y="3568004"/>
              <a:ext cx="2482748" cy="532446"/>
            </a:xfrm>
            <a:prstGeom prst="wedgeEllipseCallout">
              <a:avLst>
                <a:gd name="adj1" fmla="val -50950"/>
                <a:gd name="adj2" fmla="val 7806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復旧できない</a:t>
              </a:r>
            </a:p>
          </p:txBody>
        </p:sp>
      </p:grpSp>
    </p:spTree>
    <p:extLst>
      <p:ext uri="{BB962C8B-B14F-4D97-AF65-F5344CB8AC3E}">
        <p14:creationId xmlns:p14="http://schemas.microsoft.com/office/powerpoint/2010/main" val="4238618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B8C44-3CAC-5A13-B71D-599CBC72DED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F2A30EA-7BDD-22EB-F962-A7ADEC80F24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システムの実装</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FEA3593-4C66-A325-F23F-C48286EC65C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13671FA6-9993-E3D8-0327-096878421243}"/>
              </a:ext>
            </a:extLst>
          </p:cNvPr>
          <p:cNvSpPr>
            <a:spLocks noGrp="1"/>
          </p:cNvSpPr>
          <p:nvPr>
            <p:ph type="sldNum" sz="quarter" idx="12"/>
          </p:nvPr>
        </p:nvSpPr>
        <p:spPr/>
        <p:txBody>
          <a:bodyPr/>
          <a:lstStyle/>
          <a:p>
            <a:fld id="{A346F7B0-2C6C-2749-AD43-9AA6CBC0C428}" type="slidenum">
              <a:rPr kumimoji="1" lang="ja-JP" altLang="en-US" smtClean="0"/>
              <a:t>11</a:t>
            </a:fld>
            <a:endParaRPr kumimoji="1" lang="ja-JP" altLang="en-US"/>
          </a:p>
        </p:txBody>
      </p:sp>
      <p:sp>
        <p:nvSpPr>
          <p:cNvPr id="9" name="コンテンツ プレースホルダー 2">
            <a:extLst>
              <a:ext uri="{FF2B5EF4-FFF2-40B4-BE49-F238E27FC236}">
                <a16:creationId xmlns:a16="http://schemas.microsoft.com/office/drawing/2014/main" id="{9F72DFB8-77A9-9E95-A62F-36624DBF809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D46A6F1-907A-5F36-2EC9-1B7F7EAC59DF}"/>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3A5C9876-7BFE-3E0B-33DF-71E340DB9419}"/>
              </a:ext>
            </a:extLst>
          </p:cNvPr>
          <p:cNvPicPr>
            <a:picLocks noChangeAspect="1"/>
          </p:cNvPicPr>
          <p:nvPr/>
        </p:nvPicPr>
        <p:blipFill>
          <a:blip r:embed="rId3"/>
          <a:stretch>
            <a:fillRect/>
          </a:stretch>
        </p:blipFill>
        <p:spPr>
          <a:xfrm>
            <a:off x="435746" y="1477298"/>
            <a:ext cx="1836214" cy="1271225"/>
          </a:xfrm>
          <a:prstGeom prst="rect">
            <a:avLst/>
          </a:prstGeom>
        </p:spPr>
      </p:pic>
      <p:sp>
        <p:nvSpPr>
          <p:cNvPr id="8" name="テキスト ボックス 7">
            <a:extLst>
              <a:ext uri="{FF2B5EF4-FFF2-40B4-BE49-F238E27FC236}">
                <a16:creationId xmlns:a16="http://schemas.microsoft.com/office/drawing/2014/main" id="{DDC0EC89-D658-B3C8-29D8-5DF44EFA973C}"/>
              </a:ext>
            </a:extLst>
          </p:cNvPr>
          <p:cNvSpPr txBox="1"/>
          <p:nvPr/>
        </p:nvSpPr>
        <p:spPr>
          <a:xfrm>
            <a:off x="5131588" y="1513860"/>
            <a:ext cx="6763035" cy="830997"/>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システムを書き込んだ</a:t>
            </a:r>
            <a:r>
              <a:rPr kumimoji="1" lang="en-US" altLang="ja-ES" sz="2400" dirty="0">
                <a:latin typeface="Meiryo" panose="020B0604030504040204" pitchFamily="34" charset="-128"/>
                <a:ea typeface="Meiryo" panose="020B0604030504040204" pitchFamily="34" charset="-128"/>
                <a:cs typeface="Arial" panose="020B0604020202020204" pitchFamily="34" charset="0"/>
              </a:rPr>
              <a:t>SD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カードを現地でインストール</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10" name="図 9" descr="人, 屋内, 若い, 少年 が含まれている画像&#10;&#10;自動的に生成された説明">
            <a:extLst>
              <a:ext uri="{FF2B5EF4-FFF2-40B4-BE49-F238E27FC236}">
                <a16:creationId xmlns:a16="http://schemas.microsoft.com/office/drawing/2014/main" id="{E4491D2A-5083-2932-A075-B3B4AA052645}"/>
              </a:ext>
            </a:extLst>
          </p:cNvPr>
          <p:cNvPicPr>
            <a:picLocks noChangeAspect="1"/>
          </p:cNvPicPr>
          <p:nvPr/>
        </p:nvPicPr>
        <p:blipFill>
          <a:blip r:embed="rId4"/>
          <a:stretch>
            <a:fillRect/>
          </a:stretch>
        </p:blipFill>
        <p:spPr>
          <a:xfrm>
            <a:off x="2469262" y="1223103"/>
            <a:ext cx="2391828" cy="1793871"/>
          </a:xfrm>
          <a:prstGeom prst="rect">
            <a:avLst/>
          </a:prstGeom>
        </p:spPr>
      </p:pic>
      <p:pic>
        <p:nvPicPr>
          <p:cNvPr id="11" name="図 10" descr="机のケーブル&#10;&#10;自動的に生成された説明">
            <a:extLst>
              <a:ext uri="{FF2B5EF4-FFF2-40B4-BE49-F238E27FC236}">
                <a16:creationId xmlns:a16="http://schemas.microsoft.com/office/drawing/2014/main" id="{36CB9901-D193-5A1C-D68C-30FCDBD21E69}"/>
              </a:ext>
            </a:extLst>
          </p:cNvPr>
          <p:cNvPicPr>
            <a:picLocks noChangeAspect="1"/>
          </p:cNvPicPr>
          <p:nvPr/>
        </p:nvPicPr>
        <p:blipFill>
          <a:blip r:embed="rId5"/>
          <a:stretch>
            <a:fillRect/>
          </a:stretch>
        </p:blipFill>
        <p:spPr>
          <a:xfrm>
            <a:off x="1159977" y="3946678"/>
            <a:ext cx="3073138" cy="2304854"/>
          </a:xfrm>
          <a:prstGeom prst="rect">
            <a:avLst/>
          </a:prstGeom>
        </p:spPr>
      </p:pic>
      <p:sp>
        <p:nvSpPr>
          <p:cNvPr id="12" name="上矢印 11">
            <a:extLst>
              <a:ext uri="{FF2B5EF4-FFF2-40B4-BE49-F238E27FC236}">
                <a16:creationId xmlns:a16="http://schemas.microsoft.com/office/drawing/2014/main" id="{83DDEDB1-DA4E-BEA0-3DE7-3DEEEFDAC79B}"/>
              </a:ext>
            </a:extLst>
          </p:cNvPr>
          <p:cNvSpPr/>
          <p:nvPr/>
        </p:nvSpPr>
        <p:spPr>
          <a:xfrm rot="10800000">
            <a:off x="2469262" y="3156343"/>
            <a:ext cx="454570" cy="673919"/>
          </a:xfrm>
          <a:prstGeom prst="upArrow">
            <a:avLst>
              <a:gd name="adj1" fmla="val 43817"/>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テキスト ボックス 14">
            <a:extLst>
              <a:ext uri="{FF2B5EF4-FFF2-40B4-BE49-F238E27FC236}">
                <a16:creationId xmlns:a16="http://schemas.microsoft.com/office/drawing/2014/main" id="{F5DFD159-A5A3-F700-A0E7-D2B328C6B366}"/>
              </a:ext>
            </a:extLst>
          </p:cNvPr>
          <p:cNvSpPr txBox="1"/>
          <p:nvPr/>
        </p:nvSpPr>
        <p:spPr>
          <a:xfrm>
            <a:off x="5360443" y="3222209"/>
            <a:ext cx="6594490" cy="1938992"/>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の起動後、動作に問題がないことを確認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同期信号の取得、分配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リモートからのメンテナンス</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Wingdings" pitchFamily="2" charset="2"/>
              <a:buChar char="ü"/>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安定稼働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6" name="左カーブ矢印 15">
            <a:extLst>
              <a:ext uri="{FF2B5EF4-FFF2-40B4-BE49-F238E27FC236}">
                <a16:creationId xmlns:a16="http://schemas.microsoft.com/office/drawing/2014/main" id="{BDF4E774-EFFD-BC73-B371-61626B9D65A8}"/>
              </a:ext>
            </a:extLst>
          </p:cNvPr>
          <p:cNvSpPr/>
          <p:nvPr/>
        </p:nvSpPr>
        <p:spPr>
          <a:xfrm rot="16920192">
            <a:off x="2312227" y="747710"/>
            <a:ext cx="557784" cy="1482339"/>
          </a:xfrm>
          <a:prstGeom prst="curved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7" name="テキスト ボックス 16">
            <a:extLst>
              <a:ext uri="{FF2B5EF4-FFF2-40B4-BE49-F238E27FC236}">
                <a16:creationId xmlns:a16="http://schemas.microsoft.com/office/drawing/2014/main" id="{C318A36E-AD93-7070-158A-8E9AF1AD3954}"/>
              </a:ext>
            </a:extLst>
          </p:cNvPr>
          <p:cNvSpPr txBox="1"/>
          <p:nvPr/>
        </p:nvSpPr>
        <p:spPr>
          <a:xfrm>
            <a:off x="5360443" y="5544007"/>
            <a:ext cx="5405291"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現在、半年以上の安定稼働を継続中！</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176386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9C7B3-066D-0023-8EC4-5B81B9D6FB93}"/>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4073289-22A4-B832-E811-D6BA3102437B}"/>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A227363F-F8F8-6304-3764-E3E97BB1853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5B5D592A-7441-22B8-8BEF-7997EA55C078}"/>
              </a:ext>
            </a:extLst>
          </p:cNvPr>
          <p:cNvSpPr>
            <a:spLocks noGrp="1"/>
          </p:cNvSpPr>
          <p:nvPr>
            <p:ph type="sldNum" sz="quarter" idx="12"/>
          </p:nvPr>
        </p:nvSpPr>
        <p:spPr/>
        <p:txBody>
          <a:bodyPr/>
          <a:lstStyle/>
          <a:p>
            <a:fld id="{D9056B9A-EE80-2546-9862-374E0D000D93}" type="slidenum">
              <a:rPr kumimoji="1" lang="ja-ES" altLang="en-US" smtClean="0"/>
              <a:t>12</a:t>
            </a:fld>
            <a:endParaRPr kumimoji="1" lang="ja-ES" altLang="en-US"/>
          </a:p>
        </p:txBody>
      </p:sp>
      <p:sp>
        <p:nvSpPr>
          <p:cNvPr id="5" name="テキスト ボックス 4">
            <a:extLst>
              <a:ext uri="{FF2B5EF4-FFF2-40B4-BE49-F238E27FC236}">
                <a16:creationId xmlns:a16="http://schemas.microsoft.com/office/drawing/2014/main" id="{4C2133DE-0F3D-67DE-C679-9E3309562B66}"/>
              </a:ext>
            </a:extLst>
          </p:cNvPr>
          <p:cNvSpPr txBox="1"/>
          <p:nvPr/>
        </p:nvSpPr>
        <p:spPr>
          <a:xfrm>
            <a:off x="2848486" y="2721114"/>
            <a:ext cx="6495027"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検出器アライメントの較正</a:t>
            </a:r>
          </a:p>
        </p:txBody>
      </p:sp>
    </p:spTree>
    <p:extLst>
      <p:ext uri="{BB962C8B-B14F-4D97-AF65-F5344CB8AC3E}">
        <p14:creationId xmlns:p14="http://schemas.microsoft.com/office/powerpoint/2010/main" val="4045225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0658A-EA72-5699-C401-2FDFADBD210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6B1BD92-EF61-04F9-F213-EE05D0319A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F43D3E6-F4D1-26D4-986F-4DE4F97BBEE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A46DAEA-258B-CAEC-C9AB-BEA174CC4E00}"/>
              </a:ext>
            </a:extLst>
          </p:cNvPr>
          <p:cNvSpPr>
            <a:spLocks noGrp="1"/>
          </p:cNvSpPr>
          <p:nvPr>
            <p:ph type="sldNum" sz="quarter" idx="12"/>
          </p:nvPr>
        </p:nvSpPr>
        <p:spPr/>
        <p:txBody>
          <a:bodyPr/>
          <a:lstStyle/>
          <a:p>
            <a:fld id="{A346F7B0-2C6C-2749-AD43-9AA6CBC0C428}" type="slidenum">
              <a:rPr kumimoji="1" lang="ja-JP" altLang="en-US" smtClean="0"/>
              <a:t>13</a:t>
            </a:fld>
            <a:endParaRPr kumimoji="1" lang="ja-JP" altLang="en-US"/>
          </a:p>
        </p:txBody>
      </p:sp>
      <p:sp>
        <p:nvSpPr>
          <p:cNvPr id="9" name="コンテンツ プレースホルダー 2">
            <a:extLst>
              <a:ext uri="{FF2B5EF4-FFF2-40B4-BE49-F238E27FC236}">
                <a16:creationId xmlns:a16="http://schemas.microsoft.com/office/drawing/2014/main" id="{34CDBA31-4E75-D7C8-F742-F303964A4DB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433EF1F-BEA4-7398-A919-ED44505E9AD9}"/>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412D20A5-8E55-F5FE-A194-350B4B02A7B3}"/>
              </a:ext>
            </a:extLst>
          </p:cNvPr>
          <p:cNvGrpSpPr/>
          <p:nvPr/>
        </p:nvGrpSpPr>
        <p:grpSpPr>
          <a:xfrm>
            <a:off x="1008890" y="2830130"/>
            <a:ext cx="4033226" cy="290292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4D851F6E-EA99-3AE7-E335-A8A2C4942FCA}"/>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446ED203-55B4-EFE3-F51B-A89F3C3C4A4B}"/>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9BA377C3-1E4B-BB43-CF94-04DDAB095AA0}"/>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14C4143F-C048-0CC0-84E8-17BE2906F002}"/>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BD72372B-0FA4-DB73-7DA9-BAC171AF776B}"/>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198C9C0E-CA5C-F0D4-70DE-B1A625297F85}"/>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97EB720F-BF3A-114D-933C-371B4C2EFBB5}"/>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470F024A-42B0-DF7B-875F-B51D867CF5C8}"/>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21BEB45B-EF2B-7E07-A8E8-633188FA3BCF}"/>
              </a:ext>
            </a:extLst>
          </p:cNvPr>
          <p:cNvSpPr txBox="1"/>
          <p:nvPr/>
        </p:nvSpPr>
        <p:spPr>
          <a:xfrm>
            <a:off x="405079" y="1596559"/>
            <a:ext cx="5861611"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焦点面検出器として採用</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767BC02B-AC3A-7753-C0AB-6CE25AD474F4}"/>
              </a:ext>
            </a:extLst>
          </p:cNvPr>
          <p:cNvPicPr>
            <a:picLocks noChangeAspect="1"/>
          </p:cNvPicPr>
          <p:nvPr/>
        </p:nvPicPr>
        <p:blipFill>
          <a:blip r:embed="rId4"/>
          <a:stretch>
            <a:fillRect/>
          </a:stretch>
        </p:blipFill>
        <p:spPr>
          <a:xfrm>
            <a:off x="6775249" y="2502560"/>
            <a:ext cx="5333843" cy="3565204"/>
          </a:xfrm>
          <a:prstGeom prst="rect">
            <a:avLst/>
          </a:prstGeom>
        </p:spPr>
      </p:pic>
      <p:sp>
        <p:nvSpPr>
          <p:cNvPr id="19" name="テキスト ボックス 18">
            <a:extLst>
              <a:ext uri="{FF2B5EF4-FFF2-40B4-BE49-F238E27FC236}">
                <a16:creationId xmlns:a16="http://schemas.microsoft.com/office/drawing/2014/main" id="{D3DE247E-D8AD-4A88-6C22-52951A68681A}"/>
              </a:ext>
            </a:extLst>
          </p:cNvPr>
          <p:cNvSpPr txBox="1"/>
          <p:nvPr/>
        </p:nvSpPr>
        <p:spPr>
          <a:xfrm>
            <a:off x="6552976" y="1621561"/>
            <a:ext cx="533384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は一方向の偏光に感度を持つ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0" name="円/楕円 19">
            <a:extLst>
              <a:ext uri="{FF2B5EF4-FFF2-40B4-BE49-F238E27FC236}">
                <a16:creationId xmlns:a16="http://schemas.microsoft.com/office/drawing/2014/main" id="{1FCE7501-6BF8-8C4E-1C4A-3ABDABEA6015}"/>
              </a:ext>
            </a:extLst>
          </p:cNvPr>
          <p:cNvSpPr/>
          <p:nvPr/>
        </p:nvSpPr>
        <p:spPr>
          <a:xfrm>
            <a:off x="3442518" y="3974067"/>
            <a:ext cx="1066258" cy="726658"/>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2" name="直線コネクタ 21">
            <a:extLst>
              <a:ext uri="{FF2B5EF4-FFF2-40B4-BE49-F238E27FC236}">
                <a16:creationId xmlns:a16="http://schemas.microsoft.com/office/drawing/2014/main" id="{F2E0E9BA-CEA0-916F-DA99-ADD830F9D8F7}"/>
              </a:ext>
            </a:extLst>
          </p:cNvPr>
          <p:cNvCxnSpPr>
            <a:cxnSpLocks/>
            <a:stCxn id="20" idx="0"/>
          </p:cNvCxnSpPr>
          <p:nvPr/>
        </p:nvCxnSpPr>
        <p:spPr>
          <a:xfrm flipV="1">
            <a:off x="3975647" y="2719710"/>
            <a:ext cx="2842185" cy="1254357"/>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直線コネクタ 23">
            <a:extLst>
              <a:ext uri="{FF2B5EF4-FFF2-40B4-BE49-F238E27FC236}">
                <a16:creationId xmlns:a16="http://schemas.microsoft.com/office/drawing/2014/main" id="{19C9F128-71CB-DCBB-374C-93753BB05ACF}"/>
              </a:ext>
            </a:extLst>
          </p:cNvPr>
          <p:cNvCxnSpPr>
            <a:cxnSpLocks/>
          </p:cNvCxnSpPr>
          <p:nvPr/>
        </p:nvCxnSpPr>
        <p:spPr>
          <a:xfrm>
            <a:off x="3947250" y="4700725"/>
            <a:ext cx="2870582" cy="1046576"/>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sp>
        <p:nvSpPr>
          <p:cNvPr id="28" name="テキスト ボックス 27">
            <a:extLst>
              <a:ext uri="{FF2B5EF4-FFF2-40B4-BE49-F238E27FC236}">
                <a16:creationId xmlns:a16="http://schemas.microsoft.com/office/drawing/2014/main" id="{AD990F33-A6B3-4DAC-E332-ABCD4E85438C}"/>
              </a:ext>
            </a:extLst>
          </p:cNvPr>
          <p:cNvSpPr txBox="1"/>
          <p:nvPr/>
        </p:nvSpPr>
        <p:spPr>
          <a:xfrm>
            <a:off x="5504084" y="3824303"/>
            <a:ext cx="956647"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拡大</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164505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0D324-3E2E-E04F-C85A-96623DCF239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74133D5-DCF0-41AD-F631-AC0F4675B9F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天球での理想的な検出器アライメント</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6545F54-0B63-3ECB-60C1-61FD4D22767B}"/>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C43A7D3-43EB-9273-94B4-D7282C3664EE}"/>
              </a:ext>
            </a:extLst>
          </p:cNvPr>
          <p:cNvSpPr>
            <a:spLocks noGrp="1"/>
          </p:cNvSpPr>
          <p:nvPr>
            <p:ph type="sldNum" sz="quarter" idx="12"/>
          </p:nvPr>
        </p:nvSpPr>
        <p:spPr/>
        <p:txBody>
          <a:bodyPr/>
          <a:lstStyle/>
          <a:p>
            <a:fld id="{A346F7B0-2C6C-2749-AD43-9AA6CBC0C428}" type="slidenum">
              <a:rPr kumimoji="1" lang="ja-JP" altLang="en-US" smtClean="0"/>
              <a:t>14</a:t>
            </a:fld>
            <a:endParaRPr kumimoji="1" lang="ja-JP" altLang="en-US"/>
          </a:p>
        </p:txBody>
      </p:sp>
      <p:sp>
        <p:nvSpPr>
          <p:cNvPr id="9" name="コンテンツ プレースホルダー 2">
            <a:extLst>
              <a:ext uri="{FF2B5EF4-FFF2-40B4-BE49-F238E27FC236}">
                <a16:creationId xmlns:a16="http://schemas.microsoft.com/office/drawing/2014/main" id="{B13E8BE0-D9D1-8082-5850-A260B095E2C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D773911-E265-76DB-54DC-6130570CE595}"/>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CF92B0E-522C-3FC0-815A-3BA57727A3F9}"/>
              </a:ext>
            </a:extLst>
          </p:cNvPr>
          <p:cNvSpPr txBox="1"/>
          <p:nvPr/>
        </p:nvSpPr>
        <p:spPr>
          <a:xfrm>
            <a:off x="838200" y="1083734"/>
            <a:ext cx="10234201" cy="1938992"/>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偏光を観測するためには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つの検出器が</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同じ空</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をスキャンし、</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その信号の</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差分</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を取ることが必要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無偏光の大気ノイズは差し引かれ、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の偏光信号のみが残る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理想</a:t>
            </a:r>
            <a:r>
              <a:rPr kumimoji="1" lang="en-US" altLang="ja-ES" sz="2400" b="1" dirty="0">
                <a:latin typeface="Meiryo" panose="020B0604030504040204" pitchFamily="34" charset="-128"/>
                <a:ea typeface="Meiryo" panose="020B0604030504040204" pitchFamily="34" charset="-128"/>
                <a:cs typeface="Arial" panose="020B0604020202020204" pitchFamily="34" charset="0"/>
              </a:rPr>
              <a:t> : </a:t>
            </a:r>
            <a:r>
              <a:rPr kumimoji="1" lang="ja-ES" altLang="en-US" sz="2400" b="1" dirty="0">
                <a:latin typeface="Meiryo" panose="020B0604030504040204" pitchFamily="34" charset="-128"/>
                <a:ea typeface="Meiryo" panose="020B0604030504040204" pitchFamily="34" charset="-128"/>
                <a:cs typeface="Arial" panose="020B0604020202020204" pitchFamily="34" charset="0"/>
              </a:rPr>
              <a:t>天球面上での検出器の配置がスキャン軸に</a:t>
            </a:r>
            <a:r>
              <a:rPr kumimoji="1" lang="ja-ES" altLang="en-US" sz="2400" b="1" dirty="0">
                <a:solidFill>
                  <a:srgbClr val="FF0000"/>
                </a:solidFill>
                <a:latin typeface="Meiryo" panose="020B0604030504040204" pitchFamily="34" charset="-128"/>
                <a:ea typeface="Meiryo" panose="020B0604030504040204" pitchFamily="34" charset="-128"/>
                <a:cs typeface="Arial" panose="020B0604020202020204" pitchFamily="34" charset="0"/>
              </a:rPr>
              <a:t>平行</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実際は平行に揃っていなかった</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傾きが存在</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p:txBody>
      </p:sp>
      <p:pic>
        <p:nvPicPr>
          <p:cNvPr id="58" name="図 57">
            <a:extLst>
              <a:ext uri="{FF2B5EF4-FFF2-40B4-BE49-F238E27FC236}">
                <a16:creationId xmlns:a16="http://schemas.microsoft.com/office/drawing/2014/main" id="{92ECD744-C84E-08C4-3C49-72AC136B3BAA}"/>
              </a:ext>
            </a:extLst>
          </p:cNvPr>
          <p:cNvPicPr>
            <a:picLocks noChangeAspect="1"/>
          </p:cNvPicPr>
          <p:nvPr/>
        </p:nvPicPr>
        <p:blipFill>
          <a:blip r:embed="rId3"/>
          <a:stretch>
            <a:fillRect/>
          </a:stretch>
        </p:blipFill>
        <p:spPr>
          <a:xfrm>
            <a:off x="1108310" y="2873324"/>
            <a:ext cx="5648621" cy="3572631"/>
          </a:xfrm>
          <a:prstGeom prst="rect">
            <a:avLst/>
          </a:prstGeom>
        </p:spPr>
      </p:pic>
      <p:cxnSp>
        <p:nvCxnSpPr>
          <p:cNvPr id="60" name="直線矢印コネクタ 59">
            <a:extLst>
              <a:ext uri="{FF2B5EF4-FFF2-40B4-BE49-F238E27FC236}">
                <a16:creationId xmlns:a16="http://schemas.microsoft.com/office/drawing/2014/main" id="{8AB6AE86-40A5-E4F1-2D24-6A538F1A345B}"/>
              </a:ext>
            </a:extLst>
          </p:cNvPr>
          <p:cNvCxnSpPr>
            <a:cxnSpLocks/>
          </p:cNvCxnSpPr>
          <p:nvPr/>
        </p:nvCxnSpPr>
        <p:spPr>
          <a:xfrm>
            <a:off x="1873955" y="5061246"/>
            <a:ext cx="3779241" cy="0"/>
          </a:xfrm>
          <a:prstGeom prst="straightConnector1">
            <a:avLst/>
          </a:prstGeom>
          <a:ln w="317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63" name="テキスト ボックス 62">
            <a:extLst>
              <a:ext uri="{FF2B5EF4-FFF2-40B4-BE49-F238E27FC236}">
                <a16:creationId xmlns:a16="http://schemas.microsoft.com/office/drawing/2014/main" id="{FA5EA774-3E03-A98D-73C6-15808F823994}"/>
              </a:ext>
            </a:extLst>
          </p:cNvPr>
          <p:cNvSpPr txBox="1"/>
          <p:nvPr/>
        </p:nvSpPr>
        <p:spPr>
          <a:xfrm>
            <a:off x="7522576" y="3527290"/>
            <a:ext cx="3672840"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大気ノイズを差し引ける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64" name="テキスト ボックス 63">
            <a:extLst>
              <a:ext uri="{FF2B5EF4-FFF2-40B4-BE49-F238E27FC236}">
                <a16:creationId xmlns:a16="http://schemas.microsoft.com/office/drawing/2014/main" id="{D039666F-47F9-F05B-A539-7F1F1BE2E83F}"/>
              </a:ext>
            </a:extLst>
          </p:cNvPr>
          <p:cNvSpPr txBox="1"/>
          <p:nvPr/>
        </p:nvSpPr>
        <p:spPr>
          <a:xfrm>
            <a:off x="7522576" y="4955185"/>
            <a:ext cx="4456061"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大気が異なる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大気ノイズが差し引けない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65" name="テキスト ボックス 64">
            <a:extLst>
              <a:ext uri="{FF2B5EF4-FFF2-40B4-BE49-F238E27FC236}">
                <a16:creationId xmlns:a16="http://schemas.microsoft.com/office/drawing/2014/main" id="{86E1D8A1-1CDB-8B8A-C32F-8E8950FE87E0}"/>
              </a:ext>
            </a:extLst>
          </p:cNvPr>
          <p:cNvSpPr txBox="1"/>
          <p:nvPr/>
        </p:nvSpPr>
        <p:spPr>
          <a:xfrm>
            <a:off x="910921" y="3664439"/>
            <a:ext cx="836820"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6" name="テキスト ボックス 65">
            <a:extLst>
              <a:ext uri="{FF2B5EF4-FFF2-40B4-BE49-F238E27FC236}">
                <a16:creationId xmlns:a16="http://schemas.microsoft.com/office/drawing/2014/main" id="{5BE4DBEB-7B3F-2EC0-2E91-EEC1CFA70389}"/>
              </a:ext>
            </a:extLst>
          </p:cNvPr>
          <p:cNvSpPr txBox="1"/>
          <p:nvPr/>
        </p:nvSpPr>
        <p:spPr>
          <a:xfrm>
            <a:off x="910921" y="5262183"/>
            <a:ext cx="836820"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仰角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7" name="テキスト ボックス 66">
            <a:extLst>
              <a:ext uri="{FF2B5EF4-FFF2-40B4-BE49-F238E27FC236}">
                <a16:creationId xmlns:a16="http://schemas.microsoft.com/office/drawing/2014/main" id="{42EE1B48-7CED-97E6-6507-986A6AF8A77C}"/>
              </a:ext>
            </a:extLst>
          </p:cNvPr>
          <p:cNvSpPr txBox="1"/>
          <p:nvPr/>
        </p:nvSpPr>
        <p:spPr>
          <a:xfrm>
            <a:off x="5715499" y="4343125"/>
            <a:ext cx="1155732"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方位角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8" name="テキスト ボックス 67">
            <a:extLst>
              <a:ext uri="{FF2B5EF4-FFF2-40B4-BE49-F238E27FC236}">
                <a16:creationId xmlns:a16="http://schemas.microsoft.com/office/drawing/2014/main" id="{5A5ED6D3-3C7D-8C9A-4203-AFBA435A69DB}"/>
              </a:ext>
            </a:extLst>
          </p:cNvPr>
          <p:cNvSpPr txBox="1"/>
          <p:nvPr/>
        </p:nvSpPr>
        <p:spPr>
          <a:xfrm>
            <a:off x="5718417" y="5967234"/>
            <a:ext cx="1267114"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方位角</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69" name="テキスト ボックス 68">
            <a:extLst>
              <a:ext uri="{FF2B5EF4-FFF2-40B4-BE49-F238E27FC236}">
                <a16:creationId xmlns:a16="http://schemas.microsoft.com/office/drawing/2014/main" id="{D07D7F03-D11C-5DDB-2165-7E596474228E}"/>
              </a:ext>
            </a:extLst>
          </p:cNvPr>
          <p:cNvSpPr txBox="1"/>
          <p:nvPr/>
        </p:nvSpPr>
        <p:spPr>
          <a:xfrm>
            <a:off x="2022647" y="3001669"/>
            <a:ext cx="596376" cy="338554"/>
          </a:xfrm>
          <a:prstGeom prst="rect">
            <a:avLst/>
          </a:prstGeom>
          <a:solidFill>
            <a:schemeClr val="bg1"/>
          </a:solidFill>
          <a:ln w="38100">
            <a:solidFill>
              <a:schemeClr val="tx1"/>
            </a:solidFill>
          </a:ln>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理想</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sp>
        <p:nvSpPr>
          <p:cNvPr id="70" name="テキスト ボックス 69">
            <a:extLst>
              <a:ext uri="{FF2B5EF4-FFF2-40B4-BE49-F238E27FC236}">
                <a16:creationId xmlns:a16="http://schemas.microsoft.com/office/drawing/2014/main" id="{4CBBF747-F872-48D2-0510-550472047441}"/>
              </a:ext>
            </a:extLst>
          </p:cNvPr>
          <p:cNvSpPr txBox="1"/>
          <p:nvPr/>
        </p:nvSpPr>
        <p:spPr>
          <a:xfrm>
            <a:off x="5709645" y="3544474"/>
            <a:ext cx="1586027"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スキャン</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71" name="テキスト ボックス 70">
            <a:extLst>
              <a:ext uri="{FF2B5EF4-FFF2-40B4-BE49-F238E27FC236}">
                <a16:creationId xmlns:a16="http://schemas.microsoft.com/office/drawing/2014/main" id="{DB636D07-E422-CB5B-0C4D-0BEC95493679}"/>
              </a:ext>
            </a:extLst>
          </p:cNvPr>
          <p:cNvSpPr txBox="1"/>
          <p:nvPr/>
        </p:nvSpPr>
        <p:spPr>
          <a:xfrm>
            <a:off x="5709644" y="5193906"/>
            <a:ext cx="1586027" cy="369332"/>
          </a:xfrm>
          <a:prstGeom prst="rect">
            <a:avLst/>
          </a:prstGeom>
          <a:solidFill>
            <a:schemeClr val="bg1"/>
          </a:solidFill>
          <a:ln w="38100">
            <a:noFill/>
          </a:ln>
        </p:spPr>
        <p:txBody>
          <a:bodyPr wrap="square" rtlCol="0">
            <a:spAutoFit/>
          </a:bodyPr>
          <a:lstStyle/>
          <a:p>
            <a:r>
              <a:rPr kumimoji="1" lang="ja-ES" altLang="en-US" dirty="0">
                <a:latin typeface="Meiryo" panose="020B0604030504040204" pitchFamily="34" charset="-128"/>
                <a:ea typeface="Meiryo" panose="020B0604030504040204" pitchFamily="34" charset="-128"/>
                <a:cs typeface="Arial" panose="020B0604020202020204" pitchFamily="34" charset="0"/>
              </a:rPr>
              <a:t>スキャン</a:t>
            </a:r>
            <a:endParaRPr kumimoji="1" lang="en-US" altLang="ja-ES" dirty="0">
              <a:latin typeface="Meiryo" panose="020B0604030504040204" pitchFamily="34" charset="-128"/>
              <a:ea typeface="Meiryo" panose="020B0604030504040204" pitchFamily="34" charset="-128"/>
              <a:cs typeface="Arial" panose="020B0604020202020204" pitchFamily="34" charset="0"/>
            </a:endParaRPr>
          </a:p>
        </p:txBody>
      </p:sp>
      <p:sp>
        <p:nvSpPr>
          <p:cNvPr id="72" name="テキスト ボックス 71">
            <a:extLst>
              <a:ext uri="{FF2B5EF4-FFF2-40B4-BE49-F238E27FC236}">
                <a16:creationId xmlns:a16="http://schemas.microsoft.com/office/drawing/2014/main" id="{1605C54D-9C2A-1FE8-BDDF-C1A39A2385E9}"/>
              </a:ext>
            </a:extLst>
          </p:cNvPr>
          <p:cNvSpPr txBox="1"/>
          <p:nvPr/>
        </p:nvSpPr>
        <p:spPr>
          <a:xfrm>
            <a:off x="2022646" y="4722692"/>
            <a:ext cx="1262421" cy="338554"/>
          </a:xfrm>
          <a:prstGeom prst="rect">
            <a:avLst/>
          </a:prstGeom>
          <a:solidFill>
            <a:schemeClr val="bg1"/>
          </a:solidFill>
          <a:ln w="38100">
            <a:solidFill>
              <a:schemeClr val="tx1"/>
            </a:solidFill>
          </a:ln>
        </p:spPr>
        <p:txBody>
          <a:bodyPr wrap="square" rtlCol="0">
            <a:spAutoFit/>
          </a:bodyPr>
          <a:lstStyle/>
          <a:p>
            <a:r>
              <a:rPr kumimoji="1" lang="ja-ES" altLang="en-US" sz="1600" dirty="0">
                <a:latin typeface="Meiryo" panose="020B0604030504040204" pitchFamily="34" charset="-128"/>
                <a:ea typeface="Meiryo" panose="020B0604030504040204" pitchFamily="34" charset="-128"/>
                <a:cs typeface="Arial" panose="020B0604020202020204" pitchFamily="34" charset="0"/>
              </a:rPr>
              <a:t>ずれている</a:t>
            </a:r>
            <a:endParaRPr kumimoji="1" lang="en-US" altLang="ja-ES" sz="1600" dirty="0">
              <a:latin typeface="Meiryo" panose="020B0604030504040204" pitchFamily="34" charset="-128"/>
              <a:ea typeface="Meiryo" panose="020B0604030504040204" pitchFamily="34" charset="-128"/>
              <a:cs typeface="Arial" panose="020B0604020202020204" pitchFamily="34" charset="0"/>
            </a:endParaRPr>
          </a:p>
        </p:txBody>
      </p:sp>
      <p:sp>
        <p:nvSpPr>
          <p:cNvPr id="76" name="テキスト ボックス 75">
            <a:extLst>
              <a:ext uri="{FF2B5EF4-FFF2-40B4-BE49-F238E27FC236}">
                <a16:creationId xmlns:a16="http://schemas.microsoft.com/office/drawing/2014/main" id="{EF29877F-F42E-D473-0D95-F757B874F630}"/>
              </a:ext>
            </a:extLst>
          </p:cNvPr>
          <p:cNvSpPr txBox="1"/>
          <p:nvPr/>
        </p:nvSpPr>
        <p:spPr>
          <a:xfrm>
            <a:off x="4524369" y="3356662"/>
            <a:ext cx="1128827" cy="307777"/>
          </a:xfrm>
          <a:prstGeom prst="rect">
            <a:avLst/>
          </a:prstGeom>
          <a:solidFill>
            <a:schemeClr val="bg1"/>
          </a:solidFill>
          <a:ln w="38100">
            <a:noFill/>
          </a:ln>
        </p:spPr>
        <p:txBody>
          <a:bodyPr wrap="square" rtlCol="0">
            <a:spAutoFit/>
          </a:bodyPr>
          <a:lstStyle/>
          <a:p>
            <a:r>
              <a:rPr kumimoji="1" lang="ja-ES" altLang="en-US" sz="1400" dirty="0">
                <a:latin typeface="Meiryo" panose="020B0604030504040204" pitchFamily="34" charset="-128"/>
                <a:ea typeface="Meiryo" panose="020B0604030504040204" pitchFamily="34" charset="-128"/>
                <a:cs typeface="Arial" panose="020B0604020202020204" pitchFamily="34" charset="0"/>
              </a:rPr>
              <a:t>同じ空</a:t>
            </a:r>
            <a:endParaRPr kumimoji="1" lang="en-US" altLang="ja-ES" sz="1400" dirty="0">
              <a:latin typeface="Meiryo" panose="020B0604030504040204" pitchFamily="34" charset="-128"/>
              <a:ea typeface="Meiryo" panose="020B0604030504040204" pitchFamily="34" charset="-128"/>
              <a:cs typeface="Arial" panose="020B0604020202020204" pitchFamily="34" charset="0"/>
            </a:endParaRPr>
          </a:p>
        </p:txBody>
      </p:sp>
      <p:sp>
        <p:nvSpPr>
          <p:cNvPr id="77" name="テキスト ボックス 76">
            <a:extLst>
              <a:ext uri="{FF2B5EF4-FFF2-40B4-BE49-F238E27FC236}">
                <a16:creationId xmlns:a16="http://schemas.microsoft.com/office/drawing/2014/main" id="{AF8BE496-5ED6-8295-5292-F62A1C3A3556}"/>
              </a:ext>
            </a:extLst>
          </p:cNvPr>
          <p:cNvSpPr txBox="1"/>
          <p:nvPr/>
        </p:nvSpPr>
        <p:spPr>
          <a:xfrm>
            <a:off x="4524369" y="5089723"/>
            <a:ext cx="1128827" cy="307777"/>
          </a:xfrm>
          <a:prstGeom prst="rect">
            <a:avLst/>
          </a:prstGeom>
          <a:solidFill>
            <a:schemeClr val="bg1"/>
          </a:solidFill>
          <a:ln w="38100">
            <a:noFill/>
          </a:ln>
        </p:spPr>
        <p:txBody>
          <a:bodyPr wrap="square" rtlCol="0">
            <a:spAutoFit/>
          </a:bodyPr>
          <a:lstStyle/>
          <a:p>
            <a:r>
              <a:rPr kumimoji="1" lang="ja-ES" altLang="en-US" sz="1400" dirty="0">
                <a:latin typeface="Meiryo" panose="020B0604030504040204" pitchFamily="34" charset="-128"/>
                <a:ea typeface="Meiryo" panose="020B0604030504040204" pitchFamily="34" charset="-128"/>
                <a:cs typeface="Arial" panose="020B0604020202020204" pitchFamily="34" charset="0"/>
              </a:rPr>
              <a:t>異なる空</a:t>
            </a:r>
            <a:endParaRPr kumimoji="1" lang="en-US" altLang="ja-ES" sz="1400" dirty="0">
              <a:latin typeface="Meiryo" panose="020B0604030504040204" pitchFamily="34" charset="-128"/>
              <a:ea typeface="Meiryo" panose="020B0604030504040204" pitchFamily="34" charset="-128"/>
              <a:cs typeface="Arial" panose="020B0604020202020204" pitchFamily="34" charset="0"/>
            </a:endParaRPr>
          </a:p>
        </p:txBody>
      </p:sp>
      <p:sp>
        <p:nvSpPr>
          <p:cNvPr id="84" name="円/楕円 83">
            <a:extLst>
              <a:ext uri="{FF2B5EF4-FFF2-40B4-BE49-F238E27FC236}">
                <a16:creationId xmlns:a16="http://schemas.microsoft.com/office/drawing/2014/main" id="{7E0A95E2-0CA0-C127-5641-2424A93964A5}"/>
              </a:ext>
            </a:extLst>
          </p:cNvPr>
          <p:cNvSpPr>
            <a:spLocks noChangeAspect="1"/>
          </p:cNvSpPr>
          <p:nvPr/>
        </p:nvSpPr>
        <p:spPr>
          <a:xfrm>
            <a:off x="4345797" y="5350437"/>
            <a:ext cx="167284" cy="167284"/>
          </a:xfrm>
          <a:prstGeom prst="ellipse">
            <a:avLst/>
          </a:prstGeom>
          <a:solidFill>
            <a:schemeClr val="bg2"/>
          </a:solidFill>
          <a:ln w="254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5" name="上下矢印 84">
            <a:extLst>
              <a:ext uri="{FF2B5EF4-FFF2-40B4-BE49-F238E27FC236}">
                <a16:creationId xmlns:a16="http://schemas.microsoft.com/office/drawing/2014/main" id="{004A3FAD-4A1F-00BA-084B-F99F633FC481}"/>
              </a:ext>
            </a:extLst>
          </p:cNvPr>
          <p:cNvSpPr/>
          <p:nvPr/>
        </p:nvSpPr>
        <p:spPr>
          <a:xfrm>
            <a:off x="4360436" y="5126033"/>
            <a:ext cx="147059" cy="320816"/>
          </a:xfrm>
          <a:prstGeom prst="up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6" name="テキスト ボックス 85">
            <a:extLst>
              <a:ext uri="{FF2B5EF4-FFF2-40B4-BE49-F238E27FC236}">
                <a16:creationId xmlns:a16="http://schemas.microsoft.com/office/drawing/2014/main" id="{2D31DF61-336B-4D1A-17FC-3617CD5F17FC}"/>
              </a:ext>
            </a:extLst>
          </p:cNvPr>
          <p:cNvSpPr txBox="1"/>
          <p:nvPr/>
        </p:nvSpPr>
        <p:spPr>
          <a:xfrm>
            <a:off x="4038600" y="3915928"/>
            <a:ext cx="1128827" cy="338554"/>
          </a:xfrm>
          <a:prstGeom prst="rect">
            <a:avLst/>
          </a:prstGeom>
          <a:solidFill>
            <a:schemeClr val="bg1"/>
          </a:solidFill>
          <a:ln w="38100">
            <a:noFill/>
          </a:ln>
        </p:spPr>
        <p:txBody>
          <a:bodyPr wrap="square" rtlCol="0">
            <a:spAutoFit/>
          </a:bodyPr>
          <a:lstStyle/>
          <a:p>
            <a:r>
              <a:rPr kumimoji="1" lang="en-US" altLang="ja-ES" sz="1600" dirty="0">
                <a:latin typeface="Meiryo" panose="020B0604030504040204" pitchFamily="34" charset="-128"/>
                <a:ea typeface="Meiryo" panose="020B0604030504040204" pitchFamily="34" charset="-128"/>
                <a:cs typeface="Arial" panose="020B0604020202020204" pitchFamily="34" charset="0"/>
              </a:rPr>
              <a:t>MKID1</a:t>
            </a:r>
          </a:p>
        </p:txBody>
      </p:sp>
      <p:sp>
        <p:nvSpPr>
          <p:cNvPr id="87" name="テキスト ボックス 86">
            <a:extLst>
              <a:ext uri="{FF2B5EF4-FFF2-40B4-BE49-F238E27FC236}">
                <a16:creationId xmlns:a16="http://schemas.microsoft.com/office/drawing/2014/main" id="{C72019EC-3325-CFFA-D9D7-308C6C4B1BE3}"/>
              </a:ext>
            </a:extLst>
          </p:cNvPr>
          <p:cNvSpPr txBox="1"/>
          <p:nvPr/>
        </p:nvSpPr>
        <p:spPr>
          <a:xfrm>
            <a:off x="2713996" y="3918071"/>
            <a:ext cx="1063690" cy="338554"/>
          </a:xfrm>
          <a:prstGeom prst="rect">
            <a:avLst/>
          </a:prstGeom>
          <a:solidFill>
            <a:schemeClr val="bg1"/>
          </a:solidFill>
          <a:ln w="38100">
            <a:noFill/>
          </a:ln>
        </p:spPr>
        <p:txBody>
          <a:bodyPr wrap="square" rtlCol="0">
            <a:spAutoFit/>
          </a:bodyPr>
          <a:lstStyle/>
          <a:p>
            <a:r>
              <a:rPr kumimoji="1" lang="en-US" altLang="ja-ES" sz="1600" dirty="0">
                <a:latin typeface="Meiryo" panose="020B0604030504040204" pitchFamily="34" charset="-128"/>
                <a:ea typeface="Meiryo" panose="020B0604030504040204" pitchFamily="34" charset="-128"/>
                <a:cs typeface="Arial" panose="020B0604020202020204" pitchFamily="34" charset="0"/>
              </a:rPr>
              <a:t>MKID2</a:t>
            </a:r>
          </a:p>
        </p:txBody>
      </p:sp>
    </p:spTree>
    <p:extLst>
      <p:ext uri="{BB962C8B-B14F-4D97-AF65-F5344CB8AC3E}">
        <p14:creationId xmlns:p14="http://schemas.microsoft.com/office/powerpoint/2010/main" val="3278842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769E7-8287-35AE-6233-223CF174199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1DAC8F-D564-32AE-9226-A16D47162A8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検出器配置のスキャン軸に対する傾き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665A7B0-E223-EA3D-9987-E36324E4DA91}"/>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C7C14B-B882-5B0C-90C0-E2B7684E198F}"/>
              </a:ext>
            </a:extLst>
          </p:cNvPr>
          <p:cNvSpPr>
            <a:spLocks noGrp="1"/>
          </p:cNvSpPr>
          <p:nvPr>
            <p:ph type="sldNum" sz="quarter" idx="12"/>
          </p:nvPr>
        </p:nvSpPr>
        <p:spPr/>
        <p:txBody>
          <a:bodyPr/>
          <a:lstStyle/>
          <a:p>
            <a:fld id="{A346F7B0-2C6C-2749-AD43-9AA6CBC0C428}" type="slidenum">
              <a:rPr kumimoji="1" lang="ja-JP" altLang="en-US" smtClean="0"/>
              <a:t>15</a:t>
            </a:fld>
            <a:endParaRPr kumimoji="1" lang="ja-JP" altLang="en-US"/>
          </a:p>
        </p:txBody>
      </p:sp>
      <p:sp>
        <p:nvSpPr>
          <p:cNvPr id="9" name="コンテンツ プレースホルダー 2">
            <a:extLst>
              <a:ext uri="{FF2B5EF4-FFF2-40B4-BE49-F238E27FC236}">
                <a16:creationId xmlns:a16="http://schemas.microsoft.com/office/drawing/2014/main" id="{67FAD43E-4054-5F87-F6DC-A20ECBFE41F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DE41B4B-A39F-72BE-D03A-5E14ECFDA0F5}"/>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27" name="グループ化 26">
            <a:extLst>
              <a:ext uri="{FF2B5EF4-FFF2-40B4-BE49-F238E27FC236}">
                <a16:creationId xmlns:a16="http://schemas.microsoft.com/office/drawing/2014/main" id="{22347BC5-E87E-71E1-8DD5-E180AE3D63DD}"/>
              </a:ext>
            </a:extLst>
          </p:cNvPr>
          <p:cNvGrpSpPr/>
          <p:nvPr/>
        </p:nvGrpSpPr>
        <p:grpSpPr>
          <a:xfrm>
            <a:off x="3018102" y="1921836"/>
            <a:ext cx="8078876" cy="4366478"/>
            <a:chOff x="5987080" y="2320272"/>
            <a:chExt cx="7773208" cy="4104927"/>
          </a:xfrm>
        </p:grpSpPr>
        <p:pic>
          <p:nvPicPr>
            <p:cNvPr id="13" name="図 12" descr="グラフ, 散布図&#10;&#10;自動的に生成された説明">
              <a:extLst>
                <a:ext uri="{FF2B5EF4-FFF2-40B4-BE49-F238E27FC236}">
                  <a16:creationId xmlns:a16="http://schemas.microsoft.com/office/drawing/2014/main" id="{2DD711E5-2850-AE4A-BC96-D881C6272146}"/>
                </a:ext>
              </a:extLst>
            </p:cNvPr>
            <p:cNvPicPr>
              <a:picLocks noChangeAspect="1"/>
            </p:cNvPicPr>
            <p:nvPr/>
          </p:nvPicPr>
          <p:blipFill>
            <a:blip r:embed="rId3"/>
            <a:stretch>
              <a:fillRect/>
            </a:stretch>
          </p:blipFill>
          <p:spPr>
            <a:xfrm>
              <a:off x="5987080" y="2320272"/>
              <a:ext cx="5366720" cy="4104927"/>
            </a:xfrm>
            <a:prstGeom prst="rect">
              <a:avLst/>
            </a:prstGeom>
          </p:spPr>
        </p:pic>
        <p:cxnSp>
          <p:nvCxnSpPr>
            <p:cNvPr id="15" name="直線コネクタ 14">
              <a:extLst>
                <a:ext uri="{FF2B5EF4-FFF2-40B4-BE49-F238E27FC236}">
                  <a16:creationId xmlns:a16="http://schemas.microsoft.com/office/drawing/2014/main" id="{65262820-A993-7744-0CF5-9CE114E5771A}"/>
                </a:ext>
              </a:extLst>
            </p:cNvPr>
            <p:cNvCxnSpPr>
              <a:cxnSpLocks/>
            </p:cNvCxnSpPr>
            <p:nvPr/>
          </p:nvCxnSpPr>
          <p:spPr>
            <a:xfrm>
              <a:off x="6631792" y="4234987"/>
              <a:ext cx="453019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6AECAA09-7BED-4BDC-1137-C718EBC2AB64}"/>
                </a:ext>
              </a:extLst>
            </p:cNvPr>
            <p:cNvCxnSpPr>
              <a:cxnSpLocks/>
            </p:cNvCxnSpPr>
            <p:nvPr/>
          </p:nvCxnSpPr>
          <p:spPr>
            <a:xfrm flipV="1">
              <a:off x="6631792" y="4041368"/>
              <a:ext cx="4530194" cy="362144"/>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4" name="円弧 23">
              <a:extLst>
                <a:ext uri="{FF2B5EF4-FFF2-40B4-BE49-F238E27FC236}">
                  <a16:creationId xmlns:a16="http://schemas.microsoft.com/office/drawing/2014/main" id="{C4A7C053-9C29-ED1B-8AF7-8795729FFC7D}"/>
                </a:ext>
              </a:extLst>
            </p:cNvPr>
            <p:cNvSpPr/>
            <p:nvPr/>
          </p:nvSpPr>
          <p:spPr>
            <a:xfrm rot="1799649">
              <a:off x="10258340" y="3904842"/>
              <a:ext cx="395209" cy="451112"/>
            </a:xfrm>
            <a:prstGeom prst="arc">
              <a:avLst>
                <a:gd name="adj1" fmla="val 18662451"/>
                <a:gd name="adj2" fmla="val 556880"/>
              </a:avLst>
            </a:prstGeom>
            <a:ln w="412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64C2F1E9-9A1E-9751-E6B0-E5C6086B5C00}"/>
                </a:ext>
              </a:extLst>
            </p:cNvPr>
            <p:cNvSpPr txBox="1"/>
            <p:nvPr/>
          </p:nvSpPr>
          <p:spPr>
            <a:xfrm>
              <a:off x="10891841" y="3873934"/>
              <a:ext cx="2868447" cy="781220"/>
            </a:xfrm>
            <a:prstGeom prst="rect">
              <a:avLst/>
            </a:prstGeom>
            <a:solidFill>
              <a:schemeClr val="tx1"/>
            </a:solidFill>
          </p:spPr>
          <p:txBody>
            <a:bodyPr wrap="square" rtlCol="0">
              <a:spAutoFit/>
            </a:bodyPr>
            <a:lstStyle/>
            <a:p>
              <a:r>
                <a:rPr kumimoji="1" lang="ja-ES" altLang="en-US" sz="2400" dirty="0">
                  <a:solidFill>
                    <a:schemeClr val="bg1"/>
                  </a:solidFill>
                  <a:latin typeface="Meiryo" panose="020B0604030504040204" pitchFamily="34" charset="-128"/>
                  <a:ea typeface="Meiryo" panose="020B0604030504040204" pitchFamily="34" charset="-128"/>
                  <a:cs typeface="Arial" panose="020B0604020202020204" pitchFamily="34" charset="0"/>
                </a:rPr>
                <a:t>スキャン軸に対して約</a:t>
              </a:r>
              <a:r>
                <a:rPr kumimoji="1" lang="en-US" altLang="ja-ES" sz="2400" dirty="0">
                  <a:solidFill>
                    <a:schemeClr val="bg1"/>
                  </a:solidFill>
                  <a:latin typeface="Meiryo" panose="020B0604030504040204" pitchFamily="34" charset="-128"/>
                  <a:ea typeface="Meiryo" panose="020B0604030504040204" pitchFamily="34" charset="-128"/>
                  <a:cs typeface="Arial" panose="020B0604020202020204" pitchFamily="34" charset="0"/>
                </a:rPr>
                <a:t>6°</a:t>
              </a:r>
              <a:r>
                <a:rPr kumimoji="1" lang="ja-ES" altLang="en-US" sz="2400" dirty="0">
                  <a:solidFill>
                    <a:schemeClr val="bg1"/>
                  </a:solidFill>
                  <a:latin typeface="Meiryo" panose="020B0604030504040204" pitchFamily="34" charset="-128"/>
                  <a:ea typeface="Meiryo" panose="020B0604030504040204" pitchFamily="34" charset="-128"/>
                  <a:cs typeface="Arial" panose="020B0604020202020204" pitchFamily="34" charset="0"/>
                </a:rPr>
                <a:t>傾いている</a:t>
              </a:r>
              <a:endParaRPr kumimoji="1" lang="en-US" altLang="ja-ES" sz="2400" dirty="0">
                <a:solidFill>
                  <a:schemeClr val="bg1"/>
                </a:solidFill>
                <a:latin typeface="Meiryo" panose="020B0604030504040204" pitchFamily="34" charset="-128"/>
                <a:ea typeface="Meiryo" panose="020B0604030504040204" pitchFamily="34" charset="-128"/>
                <a:cs typeface="Arial" panose="020B0604020202020204" pitchFamily="34" charset="0"/>
              </a:endParaRPr>
            </a:p>
          </p:txBody>
        </p:sp>
      </p:grpSp>
      <p:sp>
        <p:nvSpPr>
          <p:cNvPr id="26" name="テキスト ボックス 25">
            <a:extLst>
              <a:ext uri="{FF2B5EF4-FFF2-40B4-BE49-F238E27FC236}">
                <a16:creationId xmlns:a16="http://schemas.microsoft.com/office/drawing/2014/main" id="{7A4A58C6-03D7-04C0-282E-E998FA806B66}"/>
              </a:ext>
            </a:extLst>
          </p:cNvPr>
          <p:cNvSpPr txBox="1"/>
          <p:nvPr/>
        </p:nvSpPr>
        <p:spPr>
          <a:xfrm>
            <a:off x="1008890" y="1156060"/>
            <a:ext cx="9241421" cy="830997"/>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月の観測データから検出器の天球での配置を算出</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月は電波で明るく位置が分かる</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較正の確認に使える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8" name="正方形/長方形 27">
            <a:extLst>
              <a:ext uri="{FF2B5EF4-FFF2-40B4-BE49-F238E27FC236}">
                <a16:creationId xmlns:a16="http://schemas.microsoft.com/office/drawing/2014/main" id="{F3B83E37-9870-BB37-13EF-B802A105C676}"/>
              </a:ext>
            </a:extLst>
          </p:cNvPr>
          <p:cNvSpPr/>
          <p:nvPr/>
        </p:nvSpPr>
        <p:spPr>
          <a:xfrm>
            <a:off x="5038002" y="6086355"/>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29" name="正方形/長方形 28">
            <a:extLst>
              <a:ext uri="{FF2B5EF4-FFF2-40B4-BE49-F238E27FC236}">
                <a16:creationId xmlns:a16="http://schemas.microsoft.com/office/drawing/2014/main" id="{6F2B6090-C047-50B0-FA78-503968FA62F0}"/>
              </a:ext>
            </a:extLst>
          </p:cNvPr>
          <p:cNvSpPr/>
          <p:nvPr/>
        </p:nvSpPr>
        <p:spPr>
          <a:xfrm rot="16200000">
            <a:off x="2154000" y="3660284"/>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85783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A0DF4-4E5D-3105-ABE3-1729C48282E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18E455B-04AC-99AA-617A-160ADF4B68C8}"/>
              </a:ext>
            </a:extLst>
          </p:cNvPr>
          <p:cNvSpPr>
            <a:spLocks noGrp="1"/>
          </p:cNvSpPr>
          <p:nvPr>
            <p:ph type="title"/>
          </p:nvPr>
        </p:nvSpPr>
        <p:spPr>
          <a:xfrm>
            <a:off x="0" y="-7522"/>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較正方法</a:t>
            </a:r>
            <a:r>
              <a:rPr kumimoji="1" lang="en-US" altLang="ja-ES" sz="3600" dirty="0">
                <a:latin typeface="Meiryo" panose="020B0604030504040204" pitchFamily="34" charset="-128"/>
                <a:ea typeface="Meiryo" panose="020B0604030504040204" pitchFamily="34" charset="-128"/>
              </a:rPr>
              <a:t> : </a:t>
            </a:r>
            <a:r>
              <a:rPr kumimoji="1" lang="ja-ES" altLang="en-US" sz="3600" dirty="0">
                <a:latin typeface="Meiryo" panose="020B0604030504040204" pitchFamily="34" charset="-128"/>
                <a:ea typeface="Meiryo" panose="020B0604030504040204" pitchFamily="34" charset="-128"/>
              </a:rPr>
              <a:t>視線方向軸に対する望遠鏡の回転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C2B72993-8648-FB24-04A5-41A52FB60BE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7CC4874-0FCE-90DA-21D9-4EE1D7D11119}"/>
              </a:ext>
            </a:extLst>
          </p:cNvPr>
          <p:cNvSpPr>
            <a:spLocks noGrp="1"/>
          </p:cNvSpPr>
          <p:nvPr>
            <p:ph type="sldNum" sz="quarter" idx="12"/>
          </p:nvPr>
        </p:nvSpPr>
        <p:spPr/>
        <p:txBody>
          <a:bodyPr/>
          <a:lstStyle/>
          <a:p>
            <a:fld id="{A346F7B0-2C6C-2749-AD43-9AA6CBC0C428}" type="slidenum">
              <a:rPr kumimoji="1" lang="ja-JP" altLang="en-US" smtClean="0"/>
              <a:t>16</a:t>
            </a:fld>
            <a:endParaRPr kumimoji="1" lang="ja-JP" altLang="en-US"/>
          </a:p>
        </p:txBody>
      </p:sp>
      <p:sp>
        <p:nvSpPr>
          <p:cNvPr id="9" name="コンテンツ プレースホルダー 2">
            <a:extLst>
              <a:ext uri="{FF2B5EF4-FFF2-40B4-BE49-F238E27FC236}">
                <a16:creationId xmlns:a16="http://schemas.microsoft.com/office/drawing/2014/main" id="{740B613F-71B4-A478-43A2-952EE66E7EF2}"/>
              </a:ext>
            </a:extLst>
          </p:cNvPr>
          <p:cNvSpPr txBox="1">
            <a:spLocks/>
          </p:cNvSpPr>
          <p:nvPr/>
        </p:nvSpPr>
        <p:spPr>
          <a:xfrm>
            <a:off x="331557" y="1943763"/>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9AEABF1-41B2-D1F7-B3C4-62B8688A867A}"/>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28E735A6-A185-18F4-9100-AD8419A45A02}"/>
              </a:ext>
            </a:extLst>
          </p:cNvPr>
          <p:cNvSpPr txBox="1"/>
          <p:nvPr/>
        </p:nvSpPr>
        <p:spPr>
          <a:xfrm>
            <a:off x="5282736" y="2125669"/>
            <a:ext cx="6963093" cy="1938992"/>
          </a:xfrm>
          <a:prstGeom prst="rect">
            <a:avLst/>
          </a:prstGeom>
          <a:noFill/>
          <a:ln w="31750">
            <a:noFill/>
          </a:ln>
        </p:spPr>
        <p:txBody>
          <a:bodyPr wrap="square" rtlCol="0">
            <a:spAutoFit/>
          </a:bodyPr>
          <a:lstStyle/>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回転する角度は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~6°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と小さい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新たにジグを作成することで微調整を可能に</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実際に現地で回転作業を実施</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grpSp>
        <p:nvGrpSpPr>
          <p:cNvPr id="25" name="グループ化 24">
            <a:extLst>
              <a:ext uri="{FF2B5EF4-FFF2-40B4-BE49-F238E27FC236}">
                <a16:creationId xmlns:a16="http://schemas.microsoft.com/office/drawing/2014/main" id="{E02CEE08-EFE9-0EEB-64D4-C100CFDA274E}"/>
              </a:ext>
            </a:extLst>
          </p:cNvPr>
          <p:cNvGrpSpPr/>
          <p:nvPr/>
        </p:nvGrpSpPr>
        <p:grpSpPr>
          <a:xfrm>
            <a:off x="436413" y="1116207"/>
            <a:ext cx="4650617" cy="4899362"/>
            <a:chOff x="919170" y="2571381"/>
            <a:chExt cx="3657289" cy="3584367"/>
          </a:xfrm>
        </p:grpSpPr>
        <p:grpSp>
          <p:nvGrpSpPr>
            <p:cNvPr id="16" name="グループ化 15">
              <a:extLst>
                <a:ext uri="{FF2B5EF4-FFF2-40B4-BE49-F238E27FC236}">
                  <a16:creationId xmlns:a16="http://schemas.microsoft.com/office/drawing/2014/main" id="{C3D83497-801E-2356-A4FF-45F04CC664AA}"/>
                </a:ext>
              </a:extLst>
            </p:cNvPr>
            <p:cNvGrpSpPr/>
            <p:nvPr/>
          </p:nvGrpSpPr>
          <p:grpSpPr>
            <a:xfrm>
              <a:off x="919170" y="2903406"/>
              <a:ext cx="3657289" cy="3252342"/>
              <a:chOff x="1266303" y="2888035"/>
              <a:chExt cx="3657289" cy="3252342"/>
            </a:xfrm>
          </p:grpSpPr>
          <p:grpSp>
            <p:nvGrpSpPr>
              <p:cNvPr id="7" name="グループ化 6">
                <a:extLst>
                  <a:ext uri="{FF2B5EF4-FFF2-40B4-BE49-F238E27FC236}">
                    <a16:creationId xmlns:a16="http://schemas.microsoft.com/office/drawing/2014/main" id="{50919DFB-1D9C-46C0-9CDC-2C4F006E0876}"/>
                  </a:ext>
                </a:extLst>
              </p:cNvPr>
              <p:cNvGrpSpPr/>
              <p:nvPr/>
            </p:nvGrpSpPr>
            <p:grpSpPr>
              <a:xfrm>
                <a:off x="1266303" y="2888035"/>
                <a:ext cx="3376693" cy="3252342"/>
                <a:chOff x="6475228" y="1537002"/>
                <a:chExt cx="4586153" cy="4819348"/>
              </a:xfrm>
            </p:grpSpPr>
            <p:pic>
              <p:nvPicPr>
                <p:cNvPr id="8" name="図 7">
                  <a:extLst>
                    <a:ext uri="{FF2B5EF4-FFF2-40B4-BE49-F238E27FC236}">
                      <a16:creationId xmlns:a16="http://schemas.microsoft.com/office/drawing/2014/main" id="{E0B04B91-5FB8-8974-723F-45080DF2965A}"/>
                    </a:ext>
                  </a:extLst>
                </p:cNvPr>
                <p:cNvPicPr>
                  <a:picLocks noChangeAspect="1"/>
                </p:cNvPicPr>
                <p:nvPr/>
              </p:nvPicPr>
              <p:blipFill>
                <a:blip r:embed="rId3"/>
                <a:stretch>
                  <a:fillRect/>
                </a:stretch>
              </p:blipFill>
              <p:spPr>
                <a:xfrm>
                  <a:off x="6475228" y="1537002"/>
                  <a:ext cx="4586153" cy="4819348"/>
                </a:xfrm>
                <a:prstGeom prst="rect">
                  <a:avLst/>
                </a:prstGeom>
              </p:spPr>
            </p:pic>
            <p:sp>
              <p:nvSpPr>
                <p:cNvPr id="11" name="テキスト ボックス 10">
                  <a:extLst>
                    <a:ext uri="{FF2B5EF4-FFF2-40B4-BE49-F238E27FC236}">
                      <a16:creationId xmlns:a16="http://schemas.microsoft.com/office/drawing/2014/main" id="{AB689BBC-54A5-92A0-9049-9C6809D94522}"/>
                    </a:ext>
                  </a:extLst>
                </p:cNvPr>
                <p:cNvSpPr txBox="1"/>
                <p:nvPr/>
              </p:nvSpPr>
              <p:spPr>
                <a:xfrm>
                  <a:off x="8058699" y="3929991"/>
                  <a:ext cx="982599" cy="567217"/>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800" dirty="0">
                      <a:latin typeface="Meiryo" panose="020B0604030504040204" pitchFamily="34" charset="-128"/>
                      <a:ea typeface="Meiryo" panose="020B0604030504040204" pitchFamily="34" charset="-128"/>
                      <a:cs typeface="Arial" panose="020B0604020202020204" pitchFamily="34" charset="0"/>
                    </a:rPr>
                    <a:t>回転</a:t>
                  </a:r>
                  <a:endParaRPr kumimoji="1" lang="en-US" altLang="ja-ES" sz="2800" dirty="0">
                    <a:latin typeface="Meiryo" panose="020B0604030504040204" pitchFamily="34" charset="-128"/>
                    <a:ea typeface="Meiryo" panose="020B0604030504040204" pitchFamily="34" charset="-128"/>
                    <a:cs typeface="Arial" panose="020B0604020202020204" pitchFamily="34" charset="0"/>
                  </a:endParaRPr>
                </a:p>
              </p:txBody>
            </p:sp>
          </p:grpSp>
          <p:sp>
            <p:nvSpPr>
              <p:cNvPr id="14" name="ドーナツ 13">
                <a:extLst>
                  <a:ext uri="{FF2B5EF4-FFF2-40B4-BE49-F238E27FC236}">
                    <a16:creationId xmlns:a16="http://schemas.microsoft.com/office/drawing/2014/main" id="{E3E71BF1-B87D-0AAB-9ED0-E3A9F57C968F}"/>
                  </a:ext>
                </a:extLst>
              </p:cNvPr>
              <p:cNvSpPr/>
              <p:nvPr/>
            </p:nvSpPr>
            <p:spPr>
              <a:xfrm>
                <a:off x="2681046" y="5404334"/>
                <a:ext cx="460500" cy="437360"/>
              </a:xfrm>
              <a:prstGeom prst="donut">
                <a:avLst>
                  <a:gd name="adj" fmla="val 5850"/>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5" name="四角形吹き出し 14">
                <a:extLst>
                  <a:ext uri="{FF2B5EF4-FFF2-40B4-BE49-F238E27FC236}">
                    <a16:creationId xmlns:a16="http://schemas.microsoft.com/office/drawing/2014/main" id="{EAEDD2C9-CE3A-55F3-3F54-51B2C1F20402}"/>
                  </a:ext>
                </a:extLst>
              </p:cNvPr>
              <p:cNvSpPr/>
              <p:nvPr/>
            </p:nvSpPr>
            <p:spPr>
              <a:xfrm>
                <a:off x="3514350" y="5469528"/>
                <a:ext cx="1409242" cy="311311"/>
              </a:xfrm>
              <a:prstGeom prst="wedgeRectCallout">
                <a:avLst>
                  <a:gd name="adj1" fmla="val -66689"/>
                  <a:gd name="adj2" fmla="val 1972"/>
                </a:avLst>
              </a:prstGeom>
              <a:solidFill>
                <a:schemeClr val="bg1"/>
              </a:solidFill>
              <a:ln w="31750"/>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ここで固定</a:t>
                </a:r>
              </a:p>
            </p:txBody>
          </p:sp>
        </p:grpSp>
        <p:cxnSp>
          <p:nvCxnSpPr>
            <p:cNvPr id="18" name="直線矢印コネクタ 17">
              <a:extLst>
                <a:ext uri="{FF2B5EF4-FFF2-40B4-BE49-F238E27FC236}">
                  <a16:creationId xmlns:a16="http://schemas.microsoft.com/office/drawing/2014/main" id="{04705266-99BA-5A3B-CBB9-5D48B2794BD0}"/>
                </a:ext>
              </a:extLst>
            </p:cNvPr>
            <p:cNvCxnSpPr>
              <a:cxnSpLocks/>
            </p:cNvCxnSpPr>
            <p:nvPr/>
          </p:nvCxnSpPr>
          <p:spPr>
            <a:xfrm flipH="1" flipV="1">
              <a:off x="2116667" y="2571381"/>
              <a:ext cx="490849" cy="1886012"/>
            </a:xfrm>
            <a:prstGeom prst="straightConnector1">
              <a:avLst/>
            </a:prstGeom>
            <a:ln w="85725">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5F76EE08-1D80-CBE0-4915-D07B22A23803}"/>
                </a:ext>
              </a:extLst>
            </p:cNvPr>
            <p:cNvSpPr txBox="1"/>
            <p:nvPr/>
          </p:nvSpPr>
          <p:spPr>
            <a:xfrm>
              <a:off x="2469936" y="3289905"/>
              <a:ext cx="991283" cy="29272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視線方向</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pic>
        <p:nvPicPr>
          <p:cNvPr id="40" name="図 39" descr="屋内, 座る, テーブル, モニター が含まれている画像&#10;&#10;自動的に生成された説明">
            <a:extLst>
              <a:ext uri="{FF2B5EF4-FFF2-40B4-BE49-F238E27FC236}">
                <a16:creationId xmlns:a16="http://schemas.microsoft.com/office/drawing/2014/main" id="{9F519EFD-5949-1D6E-ABAE-05A876C5E6D9}"/>
              </a:ext>
            </a:extLst>
          </p:cNvPr>
          <p:cNvPicPr>
            <a:picLocks noChangeAspect="1"/>
          </p:cNvPicPr>
          <p:nvPr/>
        </p:nvPicPr>
        <p:blipFill>
          <a:blip r:embed="rId4"/>
          <a:stretch>
            <a:fillRect/>
          </a:stretch>
        </p:blipFill>
        <p:spPr>
          <a:xfrm rot="16200000">
            <a:off x="7272711" y="3666793"/>
            <a:ext cx="2461816" cy="3282421"/>
          </a:xfrm>
          <a:prstGeom prst="rect">
            <a:avLst/>
          </a:prstGeom>
        </p:spPr>
      </p:pic>
      <p:sp>
        <p:nvSpPr>
          <p:cNvPr id="41" name="テキスト ボックス 40">
            <a:extLst>
              <a:ext uri="{FF2B5EF4-FFF2-40B4-BE49-F238E27FC236}">
                <a16:creationId xmlns:a16="http://schemas.microsoft.com/office/drawing/2014/main" id="{635169ED-3B1C-EE35-889F-550E973B0E86}"/>
              </a:ext>
            </a:extLst>
          </p:cNvPr>
          <p:cNvSpPr txBox="1"/>
          <p:nvPr/>
        </p:nvSpPr>
        <p:spPr>
          <a:xfrm>
            <a:off x="9217240" y="4077095"/>
            <a:ext cx="919963" cy="461665"/>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42" name="テキスト ボックス 41">
            <a:extLst>
              <a:ext uri="{FF2B5EF4-FFF2-40B4-BE49-F238E27FC236}">
                <a16:creationId xmlns:a16="http://schemas.microsoft.com/office/drawing/2014/main" id="{3B236521-6747-FE76-5DB4-346F36BEDA72}"/>
              </a:ext>
            </a:extLst>
          </p:cNvPr>
          <p:cNvSpPr txBox="1"/>
          <p:nvPr/>
        </p:nvSpPr>
        <p:spPr>
          <a:xfrm>
            <a:off x="5282736" y="1214135"/>
            <a:ext cx="6393829" cy="1200329"/>
          </a:xfrm>
          <a:prstGeom prst="rect">
            <a:avLst/>
          </a:prstGeom>
          <a:noFill/>
          <a:ln w="44450">
            <a:solidFill>
              <a:schemeClr val="tx1"/>
            </a:solidFill>
          </a:ln>
        </p:spPr>
        <p:txBody>
          <a:bodyPr wrap="square" rtlCol="0">
            <a:spAutoFit/>
          </a:bodyPr>
          <a:lstStyle/>
          <a:p>
            <a:r>
              <a:rPr kumimoji="1" lang="ja-ES" altLang="en-US" sz="2400" b="1" dirty="0">
                <a:latin typeface="Meiryo" panose="020B0604030504040204" pitchFamily="34" charset="-128"/>
                <a:ea typeface="Meiryo" panose="020B0604030504040204" pitchFamily="34" charset="-128"/>
                <a:cs typeface="Arial" panose="020B0604020202020204" pitchFamily="34" charset="0"/>
              </a:rPr>
              <a:t>較正方法</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望遠鏡を視線方向の軸まわりに回転させる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天球での検出器配置も回転する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cxnSp>
        <p:nvCxnSpPr>
          <p:cNvPr id="43" name="直線コネクタ 42">
            <a:extLst>
              <a:ext uri="{FF2B5EF4-FFF2-40B4-BE49-F238E27FC236}">
                <a16:creationId xmlns:a16="http://schemas.microsoft.com/office/drawing/2014/main" id="{2F4D4D69-C0BA-6F55-5A27-60D9D4DCC1C6}"/>
              </a:ext>
            </a:extLst>
          </p:cNvPr>
          <p:cNvCxnSpPr>
            <a:cxnSpLocks/>
          </p:cNvCxnSpPr>
          <p:nvPr/>
        </p:nvCxnSpPr>
        <p:spPr>
          <a:xfrm>
            <a:off x="2546225" y="5606472"/>
            <a:ext cx="4238397" cy="844845"/>
          </a:xfrm>
          <a:prstGeom prst="line">
            <a:avLst/>
          </a:prstGeom>
          <a:ln w="44450">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44" name="直線コネクタ 43">
            <a:extLst>
              <a:ext uri="{FF2B5EF4-FFF2-40B4-BE49-F238E27FC236}">
                <a16:creationId xmlns:a16="http://schemas.microsoft.com/office/drawing/2014/main" id="{F601680F-6F0E-FA6C-25B1-C6E4D3ABF1B7}"/>
              </a:ext>
            </a:extLst>
          </p:cNvPr>
          <p:cNvCxnSpPr>
            <a:cxnSpLocks/>
          </p:cNvCxnSpPr>
          <p:nvPr/>
        </p:nvCxnSpPr>
        <p:spPr>
          <a:xfrm flipV="1">
            <a:off x="2528471" y="4123987"/>
            <a:ext cx="4177129" cy="915293"/>
          </a:xfrm>
          <a:prstGeom prst="line">
            <a:avLst/>
          </a:prstGeom>
          <a:ln w="44450">
            <a:solidFill>
              <a:schemeClr val="accent6"/>
            </a:solidFill>
          </a:ln>
        </p:spPr>
        <p:style>
          <a:lnRef idx="2">
            <a:schemeClr val="accent1"/>
          </a:lnRef>
          <a:fillRef idx="0">
            <a:schemeClr val="accent1"/>
          </a:fillRef>
          <a:effectRef idx="1">
            <a:schemeClr val="accent1"/>
          </a:effectRef>
          <a:fontRef idx="minor">
            <a:schemeClr val="tx1"/>
          </a:fontRef>
        </p:style>
      </p:cxnSp>
      <p:sp>
        <p:nvSpPr>
          <p:cNvPr id="52" name="円弧 51">
            <a:extLst>
              <a:ext uri="{FF2B5EF4-FFF2-40B4-BE49-F238E27FC236}">
                <a16:creationId xmlns:a16="http://schemas.microsoft.com/office/drawing/2014/main" id="{39064AA8-EFD6-5693-71F1-786BC481DCBD}"/>
              </a:ext>
            </a:extLst>
          </p:cNvPr>
          <p:cNvSpPr/>
          <p:nvPr/>
        </p:nvSpPr>
        <p:spPr>
          <a:xfrm rot="8899129">
            <a:off x="876541" y="1368076"/>
            <a:ext cx="3458865" cy="3115342"/>
          </a:xfrm>
          <a:prstGeom prst="arc">
            <a:avLst>
              <a:gd name="adj1" fmla="val 16026124"/>
              <a:gd name="adj2" fmla="val 20844501"/>
            </a:avLst>
          </a:prstGeom>
          <a:ln w="190500">
            <a:solidFill>
              <a:srgbClr val="FF0000"/>
            </a:solidFill>
            <a:head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Tree>
    <p:extLst>
      <p:ext uri="{BB962C8B-B14F-4D97-AF65-F5344CB8AC3E}">
        <p14:creationId xmlns:p14="http://schemas.microsoft.com/office/powerpoint/2010/main" val="53844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021F5-1CBB-27F3-8A18-8DD6423B120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CC25B7-1CB6-CFB4-BDE1-C90AEDF92F35}"/>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4BA7EFE-5EB6-8EAD-BC24-97D0A4499F7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4238DCE-E4AA-AB56-C599-2C32D4FED933}"/>
              </a:ext>
            </a:extLst>
          </p:cNvPr>
          <p:cNvSpPr>
            <a:spLocks noGrp="1"/>
          </p:cNvSpPr>
          <p:nvPr>
            <p:ph type="sldNum" sz="quarter" idx="12"/>
          </p:nvPr>
        </p:nvSpPr>
        <p:spPr/>
        <p:txBody>
          <a:bodyPr/>
          <a:lstStyle/>
          <a:p>
            <a:fld id="{A346F7B0-2C6C-2749-AD43-9AA6CBC0C428}" type="slidenum">
              <a:rPr kumimoji="1" lang="ja-JP" altLang="en-US" smtClean="0"/>
              <a:t>17</a:t>
            </a:fld>
            <a:endParaRPr kumimoji="1" lang="ja-JP" altLang="en-US"/>
          </a:p>
        </p:txBody>
      </p:sp>
      <p:sp>
        <p:nvSpPr>
          <p:cNvPr id="9" name="コンテンツ プレースホルダー 2">
            <a:extLst>
              <a:ext uri="{FF2B5EF4-FFF2-40B4-BE49-F238E27FC236}">
                <a16:creationId xmlns:a16="http://schemas.microsoft.com/office/drawing/2014/main" id="{3B368089-A3B1-EBC1-3F88-21E1B7574DA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E94BC4A-8E3D-50A0-6F01-EFAFD5B1B7E0}"/>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891CC8CB-38BA-D42D-CAE2-E8E1A2EB342F}"/>
              </a:ext>
            </a:extLst>
          </p:cNvPr>
          <p:cNvPicPr>
            <a:picLocks noChangeAspect="1"/>
          </p:cNvPicPr>
          <p:nvPr/>
        </p:nvPicPr>
        <p:blipFill>
          <a:blip r:embed="rId3"/>
          <a:stretch>
            <a:fillRect/>
          </a:stretch>
        </p:blipFill>
        <p:spPr>
          <a:xfrm>
            <a:off x="503884" y="1491962"/>
            <a:ext cx="4932795" cy="3861578"/>
          </a:xfrm>
          <a:prstGeom prst="rect">
            <a:avLst/>
          </a:prstGeom>
        </p:spPr>
      </p:pic>
      <p:pic>
        <p:nvPicPr>
          <p:cNvPr id="8" name="図 7">
            <a:extLst>
              <a:ext uri="{FF2B5EF4-FFF2-40B4-BE49-F238E27FC236}">
                <a16:creationId xmlns:a16="http://schemas.microsoft.com/office/drawing/2014/main" id="{3667AB1F-77F2-8F2C-D3E3-E52687254F68}"/>
              </a:ext>
            </a:extLst>
          </p:cNvPr>
          <p:cNvPicPr>
            <a:picLocks noChangeAspect="1"/>
          </p:cNvPicPr>
          <p:nvPr/>
        </p:nvPicPr>
        <p:blipFill>
          <a:blip r:embed="rId4"/>
          <a:stretch>
            <a:fillRect/>
          </a:stretch>
        </p:blipFill>
        <p:spPr>
          <a:xfrm>
            <a:off x="6134461" y="1185939"/>
            <a:ext cx="5916418" cy="4349421"/>
          </a:xfrm>
          <a:prstGeom prst="rect">
            <a:avLst/>
          </a:prstGeom>
        </p:spPr>
      </p:pic>
      <p:sp>
        <p:nvSpPr>
          <p:cNvPr id="10" name="上矢印 9">
            <a:extLst>
              <a:ext uri="{FF2B5EF4-FFF2-40B4-BE49-F238E27FC236}">
                <a16:creationId xmlns:a16="http://schemas.microsoft.com/office/drawing/2014/main" id="{32DE5987-F03A-D001-8B73-8E859F59E147}"/>
              </a:ext>
            </a:extLst>
          </p:cNvPr>
          <p:cNvSpPr/>
          <p:nvPr/>
        </p:nvSpPr>
        <p:spPr>
          <a:xfrm rot="5400000">
            <a:off x="5648278" y="2954768"/>
            <a:ext cx="454570" cy="734386"/>
          </a:xfrm>
          <a:prstGeom prst="upArrow">
            <a:avLst>
              <a:gd name="adj1" fmla="val 43817"/>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テキスト ボックス 10">
            <a:extLst>
              <a:ext uri="{FF2B5EF4-FFF2-40B4-BE49-F238E27FC236}">
                <a16:creationId xmlns:a16="http://schemas.microsoft.com/office/drawing/2014/main" id="{9BA02D2D-C063-AB41-4B40-B27934F8A0F3}"/>
              </a:ext>
            </a:extLst>
          </p:cNvPr>
          <p:cNvSpPr txBox="1"/>
          <p:nvPr/>
        </p:nvSpPr>
        <p:spPr>
          <a:xfrm>
            <a:off x="8767178" y="1078718"/>
            <a:ext cx="115993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88B6992B-9719-BC03-4840-DB578F8B2367}"/>
              </a:ext>
            </a:extLst>
          </p:cNvPr>
          <p:cNvSpPr txBox="1"/>
          <p:nvPr/>
        </p:nvSpPr>
        <p:spPr>
          <a:xfrm>
            <a:off x="2454301" y="1114910"/>
            <a:ext cx="1159934"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3" name="正方形/長方形 12">
            <a:extLst>
              <a:ext uri="{FF2B5EF4-FFF2-40B4-BE49-F238E27FC236}">
                <a16:creationId xmlns:a16="http://schemas.microsoft.com/office/drawing/2014/main" id="{F7918F4B-D444-FF28-1D35-BFA862085D30}"/>
              </a:ext>
            </a:extLst>
          </p:cNvPr>
          <p:cNvSpPr/>
          <p:nvPr/>
        </p:nvSpPr>
        <p:spPr>
          <a:xfrm>
            <a:off x="8235130" y="5222066"/>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4" name="正方形/長方形 13">
            <a:extLst>
              <a:ext uri="{FF2B5EF4-FFF2-40B4-BE49-F238E27FC236}">
                <a16:creationId xmlns:a16="http://schemas.microsoft.com/office/drawing/2014/main" id="{B1F2E7C4-D873-0F60-D63B-022A1B420501}"/>
              </a:ext>
            </a:extLst>
          </p:cNvPr>
          <p:cNvSpPr/>
          <p:nvPr/>
        </p:nvSpPr>
        <p:spPr>
          <a:xfrm>
            <a:off x="2100649" y="5187249"/>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方位角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5" name="正方形/長方形 14">
            <a:extLst>
              <a:ext uri="{FF2B5EF4-FFF2-40B4-BE49-F238E27FC236}">
                <a16:creationId xmlns:a16="http://schemas.microsoft.com/office/drawing/2014/main" id="{C211719D-E47D-FBB0-E987-8313F0196DA0}"/>
              </a:ext>
            </a:extLst>
          </p:cNvPr>
          <p:cNvSpPr/>
          <p:nvPr/>
        </p:nvSpPr>
        <p:spPr>
          <a:xfrm rot="16200000">
            <a:off x="5591676" y="3139398"/>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6" name="正方形/長方形 15">
            <a:extLst>
              <a:ext uri="{FF2B5EF4-FFF2-40B4-BE49-F238E27FC236}">
                <a16:creationId xmlns:a16="http://schemas.microsoft.com/office/drawing/2014/main" id="{934D02FA-8A9F-32EB-1436-D0FC383C997A}"/>
              </a:ext>
            </a:extLst>
          </p:cNvPr>
          <p:cNvSpPr/>
          <p:nvPr/>
        </p:nvSpPr>
        <p:spPr>
          <a:xfrm rot="16200000">
            <a:off x="-348694" y="3178088"/>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仰角</a:t>
            </a:r>
            <a:r>
              <a:rPr kumimoji="1" lang="en-US" altLang="ja-ES" dirty="0">
                <a:solidFill>
                  <a:schemeClr val="tx1"/>
                </a:solidFill>
                <a:latin typeface="Meiryo" panose="020B0604030504040204" pitchFamily="34" charset="-128"/>
                <a:ea typeface="Meiryo" panose="020B0604030504040204" pitchFamily="34" charset="-128"/>
              </a:rPr>
              <a:t> [deg]</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17" name="テキスト ボックス 16">
            <a:extLst>
              <a:ext uri="{FF2B5EF4-FFF2-40B4-BE49-F238E27FC236}">
                <a16:creationId xmlns:a16="http://schemas.microsoft.com/office/drawing/2014/main" id="{EC71CB20-AC04-06FE-4DB6-85228448EDC3}"/>
              </a:ext>
            </a:extLst>
          </p:cNvPr>
          <p:cNvSpPr txBox="1"/>
          <p:nvPr/>
        </p:nvSpPr>
        <p:spPr>
          <a:xfrm>
            <a:off x="1196129" y="5622009"/>
            <a:ext cx="804333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回転によって配置の傾きが是正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木星データによる追確認でも同様の結果を再現</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cxnSp>
        <p:nvCxnSpPr>
          <p:cNvPr id="18" name="直線コネクタ 17">
            <a:extLst>
              <a:ext uri="{FF2B5EF4-FFF2-40B4-BE49-F238E27FC236}">
                <a16:creationId xmlns:a16="http://schemas.microsoft.com/office/drawing/2014/main" id="{5B0F6FF4-E369-8952-C2EB-2FCA6F2AF472}"/>
              </a:ext>
            </a:extLst>
          </p:cNvPr>
          <p:cNvCxnSpPr>
            <a:cxnSpLocks/>
          </p:cNvCxnSpPr>
          <p:nvPr/>
        </p:nvCxnSpPr>
        <p:spPr>
          <a:xfrm>
            <a:off x="7029677" y="3298150"/>
            <a:ext cx="4483524"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9" name="直線コネクタ 18">
            <a:extLst>
              <a:ext uri="{FF2B5EF4-FFF2-40B4-BE49-F238E27FC236}">
                <a16:creationId xmlns:a16="http://schemas.microsoft.com/office/drawing/2014/main" id="{AF79DA53-7C52-C51F-C28B-23AC4F7048F3}"/>
              </a:ext>
            </a:extLst>
          </p:cNvPr>
          <p:cNvCxnSpPr>
            <a:cxnSpLocks/>
          </p:cNvCxnSpPr>
          <p:nvPr/>
        </p:nvCxnSpPr>
        <p:spPr>
          <a:xfrm>
            <a:off x="1065290" y="3298150"/>
            <a:ext cx="4172755" cy="0"/>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7" name="テキスト ボックス 26">
            <a:extLst>
              <a:ext uri="{FF2B5EF4-FFF2-40B4-BE49-F238E27FC236}">
                <a16:creationId xmlns:a16="http://schemas.microsoft.com/office/drawing/2014/main" id="{8D9EAC8A-E58E-0D2E-491C-E522EA68A5EB}"/>
              </a:ext>
            </a:extLst>
          </p:cNvPr>
          <p:cNvSpPr txBox="1"/>
          <p:nvPr/>
        </p:nvSpPr>
        <p:spPr>
          <a:xfrm>
            <a:off x="7404662" y="2407273"/>
            <a:ext cx="1100004" cy="584775"/>
          </a:xfrm>
          <a:prstGeom prst="rect">
            <a:avLst/>
          </a:prstGeom>
          <a:solidFill>
            <a:schemeClr val="bg1"/>
          </a:solidFill>
          <a:ln w="31750">
            <a:solidFill>
              <a:srgbClr val="0070C0"/>
            </a:solidFill>
          </a:ln>
        </p:spPr>
        <p:txBody>
          <a:bodyPr wrap="square" rtlCol="0">
            <a:spAutoFit/>
          </a:bodyPr>
          <a:lstStyle/>
          <a:p>
            <a:r>
              <a:rPr kumimoji="1" lang="en-US" altLang="ja-ES" sz="1600" dirty="0">
                <a:solidFill>
                  <a:srgbClr val="0070C0"/>
                </a:solidFill>
                <a:latin typeface="Meiryo" panose="020B0604030504040204" pitchFamily="34" charset="-128"/>
                <a:ea typeface="Meiryo" panose="020B0604030504040204" pitchFamily="34" charset="-128"/>
                <a:cs typeface="Arial" panose="020B0604020202020204" pitchFamily="34" charset="0"/>
              </a:rPr>
              <a:t>145GHz</a:t>
            </a:r>
          </a:p>
          <a:p>
            <a:r>
              <a:rPr kumimoji="1" lang="en-US" altLang="ja-ES" sz="1600" dirty="0">
                <a:solidFill>
                  <a:srgbClr val="0070C0"/>
                </a:solidFill>
                <a:latin typeface="Meiryo" panose="020B0604030504040204" pitchFamily="34" charset="-128"/>
                <a:ea typeface="Meiryo" panose="020B0604030504040204" pitchFamily="34" charset="-128"/>
                <a:cs typeface="Arial" panose="020B0604020202020204" pitchFamily="34" charset="0"/>
              </a:rPr>
              <a:t>DAQ</a:t>
            </a:r>
            <a:r>
              <a:rPr kumimoji="1" lang="ja-ES" altLang="en-US" sz="1600" dirty="0">
                <a:solidFill>
                  <a:srgbClr val="0070C0"/>
                </a:solidFill>
                <a:latin typeface="Meiryo" panose="020B0604030504040204" pitchFamily="34" charset="-128"/>
                <a:ea typeface="Meiryo" panose="020B0604030504040204" pitchFamily="34" charset="-128"/>
                <a:cs typeface="Arial" panose="020B0604020202020204" pitchFamily="34" charset="0"/>
              </a:rPr>
              <a:t>不調</a:t>
            </a:r>
            <a:endParaRPr kumimoji="1" lang="en-US" altLang="ja-ES" sz="1600" dirty="0">
              <a:solidFill>
                <a:srgbClr val="0070C0"/>
              </a:solidFill>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602545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E7534-A499-96B5-512D-F1726E16DCF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D7FD901-93EA-87E3-DEBB-35191EEA372A}"/>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検出器間の相関で見る大気揺らぎの抑制</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44077618-1DFF-9D49-148F-8A3DE17D9803}"/>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19A1304A-94E1-595F-DCE8-8A5822D032CC}"/>
              </a:ext>
            </a:extLst>
          </p:cNvPr>
          <p:cNvSpPr>
            <a:spLocks noGrp="1"/>
          </p:cNvSpPr>
          <p:nvPr>
            <p:ph type="sldNum" sz="quarter" idx="12"/>
          </p:nvPr>
        </p:nvSpPr>
        <p:spPr/>
        <p:txBody>
          <a:bodyPr/>
          <a:lstStyle/>
          <a:p>
            <a:fld id="{A346F7B0-2C6C-2749-AD43-9AA6CBC0C428}" type="slidenum">
              <a:rPr kumimoji="1" lang="ja-JP" altLang="en-US" smtClean="0"/>
              <a:t>18</a:t>
            </a:fld>
            <a:endParaRPr kumimoji="1" lang="ja-JP" altLang="en-US"/>
          </a:p>
        </p:txBody>
      </p:sp>
      <p:sp>
        <p:nvSpPr>
          <p:cNvPr id="9" name="コンテンツ プレースホルダー 2">
            <a:extLst>
              <a:ext uri="{FF2B5EF4-FFF2-40B4-BE49-F238E27FC236}">
                <a16:creationId xmlns:a16="http://schemas.microsoft.com/office/drawing/2014/main" id="{D66D4525-1D5F-6B5C-9340-02B632029AE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5DADFAC-8D4C-D8B4-6196-F163413900D2}"/>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628DA504-9B0F-3973-DFFE-C73DDA674382}"/>
              </a:ext>
            </a:extLst>
          </p:cNvPr>
          <p:cNvPicPr>
            <a:picLocks noChangeAspect="1"/>
          </p:cNvPicPr>
          <p:nvPr/>
        </p:nvPicPr>
        <p:blipFill>
          <a:blip r:embed="rId3"/>
          <a:stretch>
            <a:fillRect/>
          </a:stretch>
        </p:blipFill>
        <p:spPr>
          <a:xfrm>
            <a:off x="616574" y="1889262"/>
            <a:ext cx="5929652" cy="4320897"/>
          </a:xfrm>
          <a:prstGeom prst="rect">
            <a:avLst/>
          </a:prstGeom>
          <a:solidFill>
            <a:schemeClr val="bg1"/>
          </a:solidFill>
        </p:spPr>
      </p:pic>
      <p:sp>
        <p:nvSpPr>
          <p:cNvPr id="8" name="円/楕円 7">
            <a:extLst>
              <a:ext uri="{FF2B5EF4-FFF2-40B4-BE49-F238E27FC236}">
                <a16:creationId xmlns:a16="http://schemas.microsoft.com/office/drawing/2014/main" id="{28108C9B-6794-84E0-C45C-754150F22406}"/>
              </a:ext>
            </a:extLst>
          </p:cNvPr>
          <p:cNvSpPr/>
          <p:nvPr/>
        </p:nvSpPr>
        <p:spPr>
          <a:xfrm>
            <a:off x="5200432" y="4943040"/>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2ACB219B-6BC5-A97E-DC2B-AD480B78BC15}"/>
              </a:ext>
            </a:extLst>
          </p:cNvPr>
          <p:cNvSpPr txBox="1"/>
          <p:nvPr/>
        </p:nvSpPr>
        <p:spPr>
          <a:xfrm>
            <a:off x="4890551" y="5780858"/>
            <a:ext cx="1985656" cy="400110"/>
          </a:xfrm>
          <a:prstGeom prst="rect">
            <a:avLst/>
          </a:prstGeom>
          <a:solidFill>
            <a:schemeClr val="bg1"/>
          </a:solid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DD744DC9-105F-BEF2-6E04-E5DDC732E0DE}"/>
              </a:ext>
            </a:extLst>
          </p:cNvPr>
          <p:cNvSpPr txBox="1"/>
          <p:nvPr/>
        </p:nvSpPr>
        <p:spPr>
          <a:xfrm>
            <a:off x="2125521" y="1239382"/>
            <a:ext cx="3128527" cy="830997"/>
          </a:xfrm>
          <a:prstGeom prst="rect">
            <a:avLst/>
          </a:prstGeom>
          <a:solidFill>
            <a:schemeClr val="bg1"/>
          </a:solid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同一スキャン軸上の</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FE3AF992-2728-C8E0-DD0A-6EBF2A32A99B}"/>
              </a:ext>
            </a:extLst>
          </p:cNvPr>
          <p:cNvSpPr/>
          <p:nvPr/>
        </p:nvSpPr>
        <p:spPr>
          <a:xfrm>
            <a:off x="4598941" y="2673672"/>
            <a:ext cx="97237"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円/楕円 13">
            <a:extLst>
              <a:ext uri="{FF2B5EF4-FFF2-40B4-BE49-F238E27FC236}">
                <a16:creationId xmlns:a16="http://schemas.microsoft.com/office/drawing/2014/main" id="{57B812FF-F1E0-2133-0035-E357E2B1B5C5}"/>
              </a:ext>
            </a:extLst>
          </p:cNvPr>
          <p:cNvSpPr/>
          <p:nvPr/>
        </p:nvSpPr>
        <p:spPr>
          <a:xfrm>
            <a:off x="738735" y="2139730"/>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33DD105D-CC9E-7613-6011-8342CA52721E}"/>
              </a:ext>
            </a:extLst>
          </p:cNvPr>
          <p:cNvSpPr/>
          <p:nvPr/>
        </p:nvSpPr>
        <p:spPr>
          <a:xfrm>
            <a:off x="717623" y="5265721"/>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EFA2207F-7CF4-D405-392D-54E0918C32D5}"/>
              </a:ext>
            </a:extLst>
          </p:cNvPr>
          <p:cNvSpPr txBox="1"/>
          <p:nvPr/>
        </p:nvSpPr>
        <p:spPr>
          <a:xfrm>
            <a:off x="6816380" y="1654880"/>
            <a:ext cx="5304840"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つの検出器データ間の</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相関の強さ</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を表す指標を定義</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検出器データをフーリエ変換し、</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周波数に対する相関の強さとして</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回転の前後で比較</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07C6EF2E-B3FB-AC43-BE2A-6D2AF51B54CA}"/>
              </a:ext>
            </a:extLst>
          </p:cNvPr>
          <p:cNvSpPr/>
          <p:nvPr/>
        </p:nvSpPr>
        <p:spPr>
          <a:xfrm rot="10800000">
            <a:off x="9208267" y="3757123"/>
            <a:ext cx="521067"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474468C5-A7BD-51BE-AFC7-0459A229E7B1}"/>
              </a:ext>
            </a:extLst>
          </p:cNvPr>
          <p:cNvSpPr txBox="1"/>
          <p:nvPr/>
        </p:nvSpPr>
        <p:spPr>
          <a:xfrm>
            <a:off x="6821004" y="4551338"/>
            <a:ext cx="5171887" cy="1200329"/>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回転後の結果がより強い相関を持つ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検出器配置の改善で観測する大気の揺らぎが抑制されることを確認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8CD4D378-9DAA-4E6E-5431-7070EC846442}"/>
              </a:ext>
            </a:extLst>
          </p:cNvPr>
          <p:cNvSpPr txBox="1"/>
          <p:nvPr/>
        </p:nvSpPr>
        <p:spPr>
          <a:xfrm rot="16200000">
            <a:off x="-101205" y="3722495"/>
            <a:ext cx="1478700" cy="400110"/>
          </a:xfrm>
          <a:prstGeom prst="rect">
            <a:avLst/>
          </a:prstGeom>
          <a:solidFill>
            <a:schemeClr val="bg1"/>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相関の指標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5" name="テキスト ボックス 4">
            <a:extLst>
              <a:ext uri="{FF2B5EF4-FFF2-40B4-BE49-F238E27FC236}">
                <a16:creationId xmlns:a16="http://schemas.microsoft.com/office/drawing/2014/main" id="{89E33EF4-D984-52E0-7836-015B17A15801}"/>
              </a:ext>
            </a:extLst>
          </p:cNvPr>
          <p:cNvSpPr txBox="1"/>
          <p:nvPr/>
        </p:nvSpPr>
        <p:spPr>
          <a:xfrm>
            <a:off x="262686" y="1699192"/>
            <a:ext cx="1069114"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相関大</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0" name="テキスト ボックス 19">
            <a:extLst>
              <a:ext uri="{FF2B5EF4-FFF2-40B4-BE49-F238E27FC236}">
                <a16:creationId xmlns:a16="http://schemas.microsoft.com/office/drawing/2014/main" id="{9CE06952-1B46-DA3D-616C-1036EA57BCD6}"/>
              </a:ext>
            </a:extLst>
          </p:cNvPr>
          <p:cNvSpPr txBox="1"/>
          <p:nvPr/>
        </p:nvSpPr>
        <p:spPr>
          <a:xfrm>
            <a:off x="244287" y="5647437"/>
            <a:ext cx="1069114"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1" name="正方形/長方形 20">
            <a:extLst>
              <a:ext uri="{FF2B5EF4-FFF2-40B4-BE49-F238E27FC236}">
                <a16:creationId xmlns:a16="http://schemas.microsoft.com/office/drawing/2014/main" id="{57D2E16D-022A-3DCA-A45C-3D0147B72C3A}"/>
              </a:ext>
            </a:extLst>
          </p:cNvPr>
          <p:cNvSpPr/>
          <p:nvPr/>
        </p:nvSpPr>
        <p:spPr>
          <a:xfrm>
            <a:off x="2362695" y="5998405"/>
            <a:ext cx="2437409"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dirty="0">
                <a:solidFill>
                  <a:schemeClr val="tx1"/>
                </a:solidFill>
                <a:latin typeface="Meiryo" panose="020B0604030504040204" pitchFamily="34" charset="-128"/>
                <a:ea typeface="Meiryo" panose="020B0604030504040204" pitchFamily="34" charset="-128"/>
              </a:rPr>
              <a:t>Frequency [Hz]</a:t>
            </a:r>
            <a:endParaRPr kumimoji="1" lang="ja-ES" altLang="en-US" dirty="0">
              <a:solidFill>
                <a:schemeClr val="tx1"/>
              </a:solidFill>
              <a:latin typeface="Meiryo" panose="020B0604030504040204" pitchFamily="34" charset="-128"/>
              <a:ea typeface="Meiryo" panose="020B0604030504040204" pitchFamily="34" charset="-128"/>
            </a:endParaRPr>
          </a:p>
        </p:txBody>
      </p:sp>
      <p:sp>
        <p:nvSpPr>
          <p:cNvPr id="22" name="円形吹き出し 21">
            <a:extLst>
              <a:ext uri="{FF2B5EF4-FFF2-40B4-BE49-F238E27FC236}">
                <a16:creationId xmlns:a16="http://schemas.microsoft.com/office/drawing/2014/main" id="{F244FA8B-B790-2171-E3E7-CDE663871042}"/>
              </a:ext>
            </a:extLst>
          </p:cNvPr>
          <p:cNvSpPr/>
          <p:nvPr/>
        </p:nvSpPr>
        <p:spPr>
          <a:xfrm>
            <a:off x="4749774" y="2057988"/>
            <a:ext cx="1775742" cy="532446"/>
          </a:xfrm>
          <a:prstGeom prst="wedgeEllipseCallout">
            <a:avLst>
              <a:gd name="adj1" fmla="val -46500"/>
              <a:gd name="adj2" fmla="val 88669"/>
            </a:avLst>
          </a:prstGeom>
          <a:solidFill>
            <a:schemeClr val="bg1"/>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accent2"/>
                </a:solidFill>
                <a:latin typeface="Meiryo" panose="020B0604030504040204" pitchFamily="34" charset="-128"/>
                <a:ea typeface="Meiryo" panose="020B0604030504040204" pitchFamily="34" charset="-128"/>
              </a:rPr>
              <a:t>回転後</a:t>
            </a:r>
          </a:p>
        </p:txBody>
      </p:sp>
      <p:sp>
        <p:nvSpPr>
          <p:cNvPr id="23" name="円形吹き出し 22">
            <a:extLst>
              <a:ext uri="{FF2B5EF4-FFF2-40B4-BE49-F238E27FC236}">
                <a16:creationId xmlns:a16="http://schemas.microsoft.com/office/drawing/2014/main" id="{EC4C1669-0B9D-7922-EAC9-D52077ADE23F}"/>
              </a:ext>
            </a:extLst>
          </p:cNvPr>
          <p:cNvSpPr/>
          <p:nvPr/>
        </p:nvSpPr>
        <p:spPr>
          <a:xfrm>
            <a:off x="2785052" y="4464916"/>
            <a:ext cx="1363800" cy="532446"/>
          </a:xfrm>
          <a:prstGeom prst="wedgeEllipseCallout">
            <a:avLst>
              <a:gd name="adj1" fmla="val 79835"/>
              <a:gd name="adj2" fmla="val -21582"/>
            </a:avLst>
          </a:prstGeom>
          <a:solidFill>
            <a:schemeClr val="bg1"/>
          </a:solid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rgbClr val="0070C0"/>
                </a:solidFill>
                <a:latin typeface="Meiryo" panose="020B0604030504040204" pitchFamily="34" charset="-128"/>
                <a:ea typeface="Meiryo" panose="020B0604030504040204" pitchFamily="34" charset="-128"/>
              </a:rPr>
              <a:t>回転前</a:t>
            </a:r>
          </a:p>
        </p:txBody>
      </p:sp>
    </p:spTree>
    <p:extLst>
      <p:ext uri="{BB962C8B-B14F-4D97-AF65-F5344CB8AC3E}">
        <p14:creationId xmlns:p14="http://schemas.microsoft.com/office/powerpoint/2010/main" val="4191704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4C8A3-8C95-E666-3B24-3E121660B3F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495F993-36DF-3412-B4A8-B34F5D985E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まとめ</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9DBCE52-AFE7-6C26-2708-49A95B63A82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83220D7E-834B-823B-6FCF-106BA0BF3D36}"/>
              </a:ext>
            </a:extLst>
          </p:cNvPr>
          <p:cNvSpPr>
            <a:spLocks noGrp="1"/>
          </p:cNvSpPr>
          <p:nvPr>
            <p:ph type="sldNum" sz="quarter" idx="12"/>
          </p:nvPr>
        </p:nvSpPr>
        <p:spPr/>
        <p:txBody>
          <a:bodyPr/>
          <a:lstStyle/>
          <a:p>
            <a:fld id="{A346F7B0-2C6C-2749-AD43-9AA6CBC0C428}" type="slidenum">
              <a:rPr kumimoji="1" lang="ja-JP" altLang="en-US" smtClean="0"/>
              <a:t>19</a:t>
            </a:fld>
            <a:endParaRPr kumimoji="1" lang="ja-JP" altLang="en-US"/>
          </a:p>
        </p:txBody>
      </p:sp>
      <p:sp>
        <p:nvSpPr>
          <p:cNvPr id="9" name="コンテンツ プレースホルダー 2">
            <a:extLst>
              <a:ext uri="{FF2B5EF4-FFF2-40B4-BE49-F238E27FC236}">
                <a16:creationId xmlns:a16="http://schemas.microsoft.com/office/drawing/2014/main" id="{11088880-1354-B5D6-F87F-92F7125F91C8}"/>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8901845F-1655-097E-B7EA-C4458D072605}"/>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B3887EF8-1F2D-199B-B1EC-B3129EA2F5FC}"/>
                  </a:ext>
                </a:extLst>
              </p:cNvPr>
              <p:cNvSpPr txBox="1"/>
              <p:nvPr/>
            </p:nvSpPr>
            <p:spPr>
              <a:xfrm>
                <a:off x="637674" y="1735076"/>
                <a:ext cx="10886816" cy="378565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偏光を観測して光学的厚み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本格的な観測が始まったが、運用上の課題が</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つあったため、それらに対する改善を行なった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を搭載し、システムの操作性とアクセス性を向上させた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天球での検出器アライメントを改善し、観測する大気の揺らぎを抑制する結果を得た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5" name="テキスト ボックス 4">
                <a:extLst>
                  <a:ext uri="{FF2B5EF4-FFF2-40B4-BE49-F238E27FC236}">
                    <a16:creationId xmlns:a16="http://schemas.microsoft.com/office/drawing/2014/main" id="{B3887EF8-1F2D-199B-B1EC-B3129EA2F5FC}"/>
                  </a:ext>
                </a:extLst>
              </p:cNvPr>
              <p:cNvSpPr txBox="1">
                <a:spLocks noRot="1" noChangeAspect="1" noMove="1" noResize="1" noEditPoints="1" noAdjustHandles="1" noChangeArrowheads="1" noChangeShapeType="1" noTextEdit="1"/>
              </p:cNvSpPr>
              <p:nvPr/>
            </p:nvSpPr>
            <p:spPr>
              <a:xfrm>
                <a:off x="637674" y="1735076"/>
                <a:ext cx="10886816" cy="3785652"/>
              </a:xfrm>
              <a:prstGeom prst="rect">
                <a:avLst/>
              </a:prstGeom>
              <a:blipFill>
                <a:blip r:embed="rId3"/>
                <a:stretch>
                  <a:fillRect l="-816" t="-1338" b="-3010"/>
                </a:stretch>
              </a:blipFill>
              <a:ln w="31750">
                <a:noFill/>
              </a:ln>
            </p:spPr>
            <p:txBody>
              <a:bodyPr/>
              <a:lstStyle/>
              <a:p>
                <a:r>
                  <a:rPr lang="ja-ES" altLang="en-US">
                    <a:noFill/>
                  </a:rPr>
                  <a:t> </a:t>
                </a:r>
              </a:p>
            </p:txBody>
          </p:sp>
        </mc:Fallback>
      </mc:AlternateContent>
    </p:spTree>
    <p:extLst>
      <p:ext uri="{BB962C8B-B14F-4D97-AF65-F5344CB8AC3E}">
        <p14:creationId xmlns:p14="http://schemas.microsoft.com/office/powerpoint/2010/main" val="1507632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43803-003A-A1B1-9CEA-D0BE7E88503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A5BCBDA-6BBC-8F43-3865-8229442E8D8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目次</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CDC9727-66E8-5E82-D391-F4CB09889A7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D4D989D8-B622-A980-0266-BE3CD7DB0EAB}"/>
              </a:ext>
            </a:extLst>
          </p:cNvPr>
          <p:cNvSpPr>
            <a:spLocks noGrp="1"/>
          </p:cNvSpPr>
          <p:nvPr>
            <p:ph type="sldNum" sz="quarter" idx="12"/>
          </p:nvPr>
        </p:nvSpPr>
        <p:spPr/>
        <p:txBody>
          <a:bodyPr/>
          <a:lstStyle/>
          <a:p>
            <a:fld id="{A346F7B0-2C6C-2749-AD43-9AA6CBC0C428}" type="slidenum">
              <a:rPr kumimoji="1" lang="ja-JP" altLang="en-US" smtClean="0"/>
              <a:t>2</a:t>
            </a:fld>
            <a:endParaRPr kumimoji="1" lang="ja-JP" altLang="en-US"/>
          </a:p>
        </p:txBody>
      </p:sp>
      <p:sp>
        <p:nvSpPr>
          <p:cNvPr id="9" name="コンテンツ プレースホルダー 2">
            <a:extLst>
              <a:ext uri="{FF2B5EF4-FFF2-40B4-BE49-F238E27FC236}">
                <a16:creationId xmlns:a16="http://schemas.microsoft.com/office/drawing/2014/main" id="{D4C40453-9285-27D5-551E-635EEB7851F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1EFC7F0-8C81-80AE-E19D-477AB65D9D0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43F76B25-4965-FF11-B452-E404C42F7117}"/>
              </a:ext>
            </a:extLst>
          </p:cNvPr>
          <p:cNvSpPr txBox="1"/>
          <p:nvPr/>
        </p:nvSpPr>
        <p:spPr>
          <a:xfrm>
            <a:off x="637674" y="2012058"/>
            <a:ext cx="10886816" cy="2677656"/>
          </a:xfrm>
          <a:prstGeom prst="rect">
            <a:avLst/>
          </a:prstGeom>
          <a:noFill/>
          <a:ln w="31750">
            <a:noFill/>
          </a:ln>
        </p:spPr>
        <p:txBody>
          <a:bodyPr wrap="square" rtlCol="0">
            <a:spAutoFit/>
          </a:bodyPr>
          <a:lstStyle/>
          <a:p>
            <a:pPr marL="457200" indent="-4572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仰角データ取得システムの改善</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検出器アライメントの較正</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まとめ</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81531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1B311-473E-697C-015F-B8CA01748CE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E1ABFC1-A4E1-2C1C-6594-9BAAAABDDE2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BCD1FDC4-2881-C07A-A771-9F127A4F80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DFBA9379-8C0A-535E-06F1-C1315B14FDD4}"/>
              </a:ext>
            </a:extLst>
          </p:cNvPr>
          <p:cNvSpPr>
            <a:spLocks noGrp="1"/>
          </p:cNvSpPr>
          <p:nvPr>
            <p:ph type="sldNum" sz="quarter" idx="12"/>
          </p:nvPr>
        </p:nvSpPr>
        <p:spPr/>
        <p:txBody>
          <a:bodyPr/>
          <a:lstStyle/>
          <a:p>
            <a:fld id="{D9056B9A-EE80-2546-9862-374E0D000D93}" type="slidenum">
              <a:rPr kumimoji="1" lang="ja-ES" altLang="en-US" smtClean="0"/>
              <a:t>20</a:t>
            </a:fld>
            <a:endParaRPr kumimoji="1" lang="ja-ES" altLang="en-US"/>
          </a:p>
        </p:txBody>
      </p:sp>
      <p:sp>
        <p:nvSpPr>
          <p:cNvPr id="5" name="テキスト ボックス 4">
            <a:extLst>
              <a:ext uri="{FF2B5EF4-FFF2-40B4-BE49-F238E27FC236}">
                <a16:creationId xmlns:a16="http://schemas.microsoft.com/office/drawing/2014/main" id="{C001F21B-7B44-C1E9-10E8-47824280FC88}"/>
              </a:ext>
            </a:extLst>
          </p:cNvPr>
          <p:cNvSpPr txBox="1"/>
          <p:nvPr/>
        </p:nvSpPr>
        <p:spPr>
          <a:xfrm>
            <a:off x="4906984" y="2788491"/>
            <a:ext cx="2378032"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Back up</a:t>
            </a:r>
            <a:endParaRPr kumimoji="1" lang="ja-ES" altLang="en-US" sz="40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343835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1098DDD-6D37-73FC-2F37-AF85167CD5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F748AA-8840-5D57-9033-FC0E1B02D6C3}"/>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参考文献</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A6E0C5CB-D593-B643-5B2D-BCC6D1DD073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E46B703-BA36-FDCA-1C27-806DFE17919C}"/>
              </a:ext>
            </a:extLst>
          </p:cNvPr>
          <p:cNvSpPr>
            <a:spLocks noGrp="1"/>
          </p:cNvSpPr>
          <p:nvPr>
            <p:ph type="sldNum" sz="quarter" idx="12"/>
          </p:nvPr>
        </p:nvSpPr>
        <p:spPr/>
        <p:txBody>
          <a:bodyPr/>
          <a:lstStyle/>
          <a:p>
            <a:fld id="{A346F7B0-2C6C-2749-AD43-9AA6CBC0C428}" type="slidenum">
              <a:rPr kumimoji="1" lang="ja-JP" altLang="en-US" smtClean="0"/>
              <a:t>21</a:t>
            </a:fld>
            <a:endParaRPr kumimoji="1" lang="ja-JP" altLang="en-US"/>
          </a:p>
        </p:txBody>
      </p:sp>
      <p:sp>
        <p:nvSpPr>
          <p:cNvPr id="9" name="コンテンツ プレースホルダー 2">
            <a:extLst>
              <a:ext uri="{FF2B5EF4-FFF2-40B4-BE49-F238E27FC236}">
                <a16:creationId xmlns:a16="http://schemas.microsoft.com/office/drawing/2014/main" id="{B5E0D86F-5B80-E398-32D1-CF7BA63A64D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3FF07A4-F238-0A14-6700-77B24DFD4A07}"/>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DEA67F10-229F-7CAA-686B-3178BE292170}"/>
              </a:ext>
            </a:extLst>
          </p:cNvPr>
          <p:cNvSpPr txBox="1"/>
          <p:nvPr/>
        </p:nvSpPr>
        <p:spPr>
          <a:xfrm>
            <a:off x="1008890" y="1404227"/>
            <a:ext cx="9873599" cy="163121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 </a:t>
            </a:r>
            <a:r>
              <a:rPr lang="es-ES" altLang="ja-ES" sz="1800" dirty="0">
                <a:solidFill>
                  <a:srgbClr val="0000FF"/>
                </a:solidFill>
                <a:effectLst/>
                <a:latin typeface="CMR10"/>
              </a:rPr>
              <a:t>https://</a:t>
            </a:r>
            <a:r>
              <a:rPr lang="es-ES" altLang="ja-ES" sz="1800" dirty="0" err="1">
                <a:solidFill>
                  <a:srgbClr val="0000FF"/>
                </a:solidFill>
                <a:effectLst/>
                <a:latin typeface="CMR10"/>
              </a:rPr>
              <a:t>doi.org</a:t>
            </a:r>
            <a:r>
              <a:rPr lang="es-ES" altLang="ja-ES" sz="1800" dirty="0">
                <a:solidFill>
                  <a:srgbClr val="0000FF"/>
                </a:solidFill>
                <a:effectLst/>
                <a:latin typeface="CMR10"/>
              </a:rPr>
              <a:t>/10.1103/PhysRevD.107.123522 </a:t>
            </a:r>
            <a:endParaRPr lang="es-ES" altLang="ja-ES" sz="2000" dirty="0">
              <a:effectLst/>
            </a:endParaRPr>
          </a:p>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[2] </a:t>
            </a:r>
            <a:r>
              <a:rPr lang="es-ES" altLang="ja-ES" sz="2000" dirty="0">
                <a:hlinkClick r:id="rId3"/>
              </a:rPr>
              <a:t>https://www.spiedigitallibrary.org/conference-proceedings-of-spie/11445/114457Q/On-site-performance-of-GroundBIRD-a-CMB-polarization-telescope-for/10.1117/12.2560918.short</a:t>
            </a:r>
            <a:endParaRPr lang="es-ES" altLang="ja-ES" sz="2000" dirty="0"/>
          </a:p>
        </p:txBody>
      </p:sp>
    </p:spTree>
    <p:extLst>
      <p:ext uri="{BB962C8B-B14F-4D97-AF65-F5344CB8AC3E}">
        <p14:creationId xmlns:p14="http://schemas.microsoft.com/office/powerpoint/2010/main" val="1489908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F63AA-26C7-2426-7E11-B8E96D7E802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32D2AB4-B673-FE1A-D2F2-EA426819C6C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5D66E6D-7C6A-6C35-A0CE-22BFF02AA51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2836B3B-1827-50F9-B930-52CF84760E8E}"/>
              </a:ext>
            </a:extLst>
          </p:cNvPr>
          <p:cNvSpPr>
            <a:spLocks noGrp="1"/>
          </p:cNvSpPr>
          <p:nvPr>
            <p:ph type="sldNum" sz="quarter" idx="12"/>
          </p:nvPr>
        </p:nvSpPr>
        <p:spPr/>
        <p:txBody>
          <a:bodyPr/>
          <a:lstStyle/>
          <a:p>
            <a:fld id="{A346F7B0-2C6C-2749-AD43-9AA6CBC0C428}" type="slidenum">
              <a:rPr kumimoji="1" lang="ja-JP" altLang="en-US" smtClean="0"/>
              <a:t>22</a:t>
            </a:fld>
            <a:endParaRPr kumimoji="1" lang="ja-JP" altLang="en-US"/>
          </a:p>
        </p:txBody>
      </p:sp>
      <p:sp>
        <p:nvSpPr>
          <p:cNvPr id="9" name="コンテンツ プレースホルダー 2">
            <a:extLst>
              <a:ext uri="{FF2B5EF4-FFF2-40B4-BE49-F238E27FC236}">
                <a16:creationId xmlns:a16="http://schemas.microsoft.com/office/drawing/2014/main" id="{685CAAA6-09A1-A6BF-E421-F9E1833E662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FB1583F-EF5C-88E0-7C56-B53EB89A6846}"/>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80DA0402-7DE2-F4F4-4E73-EED4F81C1D1E}"/>
              </a:ext>
            </a:extLst>
          </p:cNvPr>
          <p:cNvGrpSpPr/>
          <p:nvPr/>
        </p:nvGrpSpPr>
        <p:grpSpPr>
          <a:xfrm>
            <a:off x="457598" y="1600558"/>
            <a:ext cx="3123802" cy="1869264"/>
            <a:chOff x="515116" y="2112464"/>
            <a:chExt cx="3123802" cy="1869264"/>
          </a:xfrm>
        </p:grpSpPr>
        <p:pic>
          <p:nvPicPr>
            <p:cNvPr id="8" name="図 7" descr="プレート, コンパクトディスク, ミラー が含まれている画像&#10;&#10;自動的に生成された説明">
              <a:extLst>
                <a:ext uri="{FF2B5EF4-FFF2-40B4-BE49-F238E27FC236}">
                  <a16:creationId xmlns:a16="http://schemas.microsoft.com/office/drawing/2014/main" id="{9B0A4641-E0D4-194E-3FC4-0EABA284DE53}"/>
                </a:ext>
              </a:extLst>
            </p:cNvPr>
            <p:cNvPicPr>
              <a:picLocks noChangeAspect="1"/>
            </p:cNvPicPr>
            <p:nvPr/>
          </p:nvPicPr>
          <p:blipFill>
            <a:blip r:embed="rId3"/>
            <a:stretch>
              <a:fillRect/>
            </a:stretch>
          </p:blipFill>
          <p:spPr>
            <a:xfrm>
              <a:off x="515116" y="2112464"/>
              <a:ext cx="3123802" cy="1788416"/>
            </a:xfrm>
            <a:prstGeom prst="rect">
              <a:avLst/>
            </a:prstGeom>
          </p:spPr>
        </p:pic>
        <p:sp>
          <p:nvSpPr>
            <p:cNvPr id="10" name="テキスト ボックス 9">
              <a:extLst>
                <a:ext uri="{FF2B5EF4-FFF2-40B4-BE49-F238E27FC236}">
                  <a16:creationId xmlns:a16="http://schemas.microsoft.com/office/drawing/2014/main" id="{B378A7D3-382E-3CA8-B16A-AAB1884033A8}"/>
                </a:ext>
              </a:extLst>
            </p:cNvPr>
            <p:cNvSpPr txBox="1"/>
            <p:nvPr/>
          </p:nvSpPr>
          <p:spPr>
            <a:xfrm>
              <a:off x="708433" y="3673951"/>
              <a:ext cx="600913"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endParaRPr kumimoji="1" lang="ja-ES" altLang="en-US" sz="1400" dirty="0">
                <a:latin typeface="Meiryo" panose="020B0604030504040204" pitchFamily="34" charset="-128"/>
                <a:ea typeface="Meiryo" panose="020B0604030504040204" pitchFamily="34" charset="-128"/>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556B43A6-B0F8-2487-350F-DFB7A2E99B78}"/>
                    </a:ext>
                  </a:extLst>
                </p:cNvPr>
                <p:cNvSpPr txBox="1"/>
                <p:nvPr/>
              </p:nvSpPr>
              <p:spPr>
                <a:xfrm>
                  <a:off x="2855617" y="3673950"/>
                  <a:ext cx="783301" cy="307777"/>
                </a:xfrm>
                <a:prstGeom prst="rect">
                  <a:avLst/>
                </a:prstGeom>
                <a:solidFill>
                  <a:schemeClr val="bg1"/>
                </a:solidFill>
              </p:spPr>
              <p:txBody>
                <a:bodyPr wrap="square" rtlCol="0">
                  <a:spAutoFit/>
                </a:bodyPr>
                <a:lstStyle/>
                <a:p>
                  <a:r>
                    <a:rPr kumimoji="1" lang="en-US" altLang="ja-ES" sz="1400" dirty="0">
                      <a:latin typeface="Meiryo" panose="020B0604030504040204" pitchFamily="34" charset="-128"/>
                      <a:ea typeface="Meiryo" panose="020B0604030504040204" pitchFamily="34" charset="-128"/>
                    </a:rPr>
                    <a:t>300</a:t>
                  </a:r>
                  <a14:m>
                    <m:oMath xmlns:m="http://schemas.openxmlformats.org/officeDocument/2006/math">
                      <m:r>
                        <a:rPr kumimoji="1" lang="en-US" altLang="ja-ES" sz="1400" i="1" smtClean="0">
                          <a:latin typeface="Cambria Math" panose="02040503050406030204" pitchFamily="18" charset="0"/>
                          <a:ea typeface="Cambria Math" panose="02040503050406030204" pitchFamily="18" charset="0"/>
                        </a:rPr>
                        <m:t>𝜇</m:t>
                      </m:r>
                      <m:r>
                        <a:rPr kumimoji="1" lang="en-US" altLang="ja-ES" sz="1400" b="0" i="1" smtClean="0">
                          <a:latin typeface="Cambria Math" panose="02040503050406030204" pitchFamily="18" charset="0"/>
                          <a:ea typeface="Cambria Math" panose="02040503050406030204" pitchFamily="18" charset="0"/>
                        </a:rPr>
                        <m:t>𝐾</m:t>
                      </m:r>
                    </m:oMath>
                  </a14:m>
                  <a:endParaRPr kumimoji="1" lang="ja-ES" altLang="en-US" sz="1400" dirty="0">
                    <a:latin typeface="Meiryo" panose="020B0604030504040204" pitchFamily="34" charset="-128"/>
                    <a:ea typeface="Meiryo" panose="020B0604030504040204" pitchFamily="34" charset="-128"/>
                  </a:endParaRPr>
                </a:p>
              </p:txBody>
            </p:sp>
          </mc:Choice>
          <mc:Fallback>
            <p:sp>
              <p:nvSpPr>
                <p:cNvPr id="11" name="テキスト ボックス 10">
                  <a:extLst>
                    <a:ext uri="{FF2B5EF4-FFF2-40B4-BE49-F238E27FC236}">
                      <a16:creationId xmlns:a16="http://schemas.microsoft.com/office/drawing/2014/main" id="{556B43A6-B0F8-2487-350F-DFB7A2E99B78}"/>
                    </a:ext>
                  </a:extLst>
                </p:cNvPr>
                <p:cNvSpPr txBox="1">
                  <a:spLocks noRot="1" noChangeAspect="1" noMove="1" noResize="1" noEditPoints="1" noAdjustHandles="1" noChangeArrowheads="1" noChangeShapeType="1" noTextEdit="1"/>
                </p:cNvSpPr>
                <p:nvPr/>
              </p:nvSpPr>
              <p:spPr>
                <a:xfrm>
                  <a:off x="2855617" y="3673950"/>
                  <a:ext cx="783301" cy="307777"/>
                </a:xfrm>
                <a:prstGeom prst="rect">
                  <a:avLst/>
                </a:prstGeom>
                <a:blipFill>
                  <a:blip r:embed="rId4"/>
                  <a:stretch>
                    <a:fillRect l="-3175" t="-4000" b="-20000"/>
                  </a:stretch>
                </a:blipFill>
              </p:spPr>
              <p:txBody>
                <a:bodyPr/>
                <a:lstStyle/>
                <a:p>
                  <a:r>
                    <a:rPr lang="ja-ES" altLang="en-US">
                      <a:noFill/>
                    </a:rPr>
                    <a:t> </a:t>
                  </a:r>
                </a:p>
              </p:txBody>
            </p:sp>
          </mc:Fallback>
        </mc:AlternateContent>
      </p:gr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FE7C5240-9760-3445-129C-27A70C783AA0}"/>
                  </a:ext>
                </a:extLst>
              </p:cNvPr>
              <p:cNvSpPr txBox="1"/>
              <p:nvPr/>
            </p:nvSpPr>
            <p:spPr>
              <a:xfrm>
                <a:off x="3761967" y="1790838"/>
                <a:ext cx="8223504"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はほぼ</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2.725K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の黒体放射のスペクトルを持つと同時に、わずかな</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温度異方性</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温度異方性の観測により、宇宙を記述する標準理論</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m:rPr>
                        <m:sty m:val="p"/>
                      </m:rPr>
                      <a:rPr kumimoji="1" lang="el-GR" altLang="ja-ES" sz="2000" i="0" smtClean="0">
                        <a:latin typeface="Cambria Math" panose="02040503050406030204" pitchFamily="18" charset="0"/>
                        <a:ea typeface="Cambria Math" panose="02040503050406030204" pitchFamily="18" charset="0"/>
                        <a:cs typeface="Arial" panose="020B0604020202020204" pitchFamily="34" charset="0"/>
                      </a:rPr>
                      <m:t>Λ</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-CDM</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モデルが構築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2" name="テキスト ボックス 11">
                <a:extLst>
                  <a:ext uri="{FF2B5EF4-FFF2-40B4-BE49-F238E27FC236}">
                    <a16:creationId xmlns:a16="http://schemas.microsoft.com/office/drawing/2014/main" id="{FE7C5240-9760-3445-129C-27A70C783AA0}"/>
                  </a:ext>
                </a:extLst>
              </p:cNvPr>
              <p:cNvSpPr txBox="1">
                <a:spLocks noRot="1" noChangeAspect="1" noMove="1" noResize="1" noEditPoints="1" noAdjustHandles="1" noChangeArrowheads="1" noChangeShapeType="1" noTextEdit="1"/>
              </p:cNvSpPr>
              <p:nvPr/>
            </p:nvSpPr>
            <p:spPr>
              <a:xfrm>
                <a:off x="3761967" y="1790838"/>
                <a:ext cx="8223504" cy="1323439"/>
              </a:xfrm>
              <a:prstGeom prst="rect">
                <a:avLst/>
              </a:prstGeom>
              <a:blipFill>
                <a:blip r:embed="rId5"/>
                <a:stretch>
                  <a:fillRect l="-617" t="-3810" b="-6667"/>
                </a:stretch>
              </a:blipFill>
            </p:spPr>
            <p:txBody>
              <a:bodyPr/>
              <a:lstStyle/>
              <a:p>
                <a:r>
                  <a:rPr lang="ja-ES" altLang="en-US">
                    <a:noFill/>
                  </a:rPr>
                  <a:t> </a:t>
                </a:r>
              </a:p>
            </p:txBody>
          </p:sp>
        </mc:Fallback>
      </mc:AlternateContent>
      <p:pic>
        <p:nvPicPr>
          <p:cNvPr id="13" name="図 12">
            <a:extLst>
              <a:ext uri="{FF2B5EF4-FFF2-40B4-BE49-F238E27FC236}">
                <a16:creationId xmlns:a16="http://schemas.microsoft.com/office/drawing/2014/main" id="{88B393F8-71A8-679F-D5BC-1980D4F4829B}"/>
              </a:ext>
            </a:extLst>
          </p:cNvPr>
          <p:cNvPicPr>
            <a:picLocks noChangeAspect="1"/>
          </p:cNvPicPr>
          <p:nvPr/>
        </p:nvPicPr>
        <p:blipFill>
          <a:blip r:embed="rId6"/>
          <a:stretch>
            <a:fillRect/>
          </a:stretch>
        </p:blipFill>
        <p:spPr>
          <a:xfrm>
            <a:off x="401172" y="3821381"/>
            <a:ext cx="3617256" cy="2360736"/>
          </a:xfrm>
          <a:prstGeom prst="rect">
            <a:avLst/>
          </a:prstGeom>
        </p:spPr>
      </p:pic>
      <p:grpSp>
        <p:nvGrpSpPr>
          <p:cNvPr id="14" name="グループ化 13">
            <a:extLst>
              <a:ext uri="{FF2B5EF4-FFF2-40B4-BE49-F238E27FC236}">
                <a16:creationId xmlns:a16="http://schemas.microsoft.com/office/drawing/2014/main" id="{2592E9AE-32FF-ED67-B3C6-022F18869AB5}"/>
              </a:ext>
            </a:extLst>
          </p:cNvPr>
          <p:cNvGrpSpPr/>
          <p:nvPr/>
        </p:nvGrpSpPr>
        <p:grpSpPr>
          <a:xfrm>
            <a:off x="5388055" y="2940383"/>
            <a:ext cx="5530689" cy="3208909"/>
            <a:chOff x="6096000" y="3111964"/>
            <a:chExt cx="5530689" cy="3208909"/>
          </a:xfrm>
        </p:grpSpPr>
        <p:grpSp>
          <p:nvGrpSpPr>
            <p:cNvPr id="15" name="グループ化 14">
              <a:extLst>
                <a:ext uri="{FF2B5EF4-FFF2-40B4-BE49-F238E27FC236}">
                  <a16:creationId xmlns:a16="http://schemas.microsoft.com/office/drawing/2014/main" id="{E917D134-CB23-0C91-A967-696BEA519B70}"/>
                </a:ext>
              </a:extLst>
            </p:cNvPr>
            <p:cNvGrpSpPr/>
            <p:nvPr/>
          </p:nvGrpSpPr>
          <p:grpSpPr>
            <a:xfrm>
              <a:off x="6096000" y="3111964"/>
              <a:ext cx="5530689" cy="3208909"/>
              <a:chOff x="6106670" y="3051601"/>
              <a:chExt cx="5530689" cy="3208909"/>
            </a:xfrm>
          </p:grpSpPr>
          <p:pic>
            <p:nvPicPr>
              <p:cNvPr id="18" name="図 17">
                <a:extLst>
                  <a:ext uri="{FF2B5EF4-FFF2-40B4-BE49-F238E27FC236}">
                    <a16:creationId xmlns:a16="http://schemas.microsoft.com/office/drawing/2014/main" id="{89256C50-C258-6A35-D918-38C14884612E}"/>
                  </a:ext>
                </a:extLst>
              </p:cNvPr>
              <p:cNvPicPr>
                <a:picLocks noChangeAspect="1"/>
              </p:cNvPicPr>
              <p:nvPr/>
            </p:nvPicPr>
            <p:blipFill>
              <a:blip r:embed="rId7"/>
              <a:stretch>
                <a:fillRect/>
              </a:stretch>
            </p:blipFill>
            <p:spPr>
              <a:xfrm>
                <a:off x="6106670" y="3101505"/>
                <a:ext cx="5530689" cy="3159005"/>
              </a:xfrm>
              <a:prstGeom prst="rect">
                <a:avLst/>
              </a:prstGeom>
            </p:spPr>
          </p:pic>
          <p:sp>
            <p:nvSpPr>
              <p:cNvPr id="19" name="正方形/長方形 18">
                <a:extLst>
                  <a:ext uri="{FF2B5EF4-FFF2-40B4-BE49-F238E27FC236}">
                    <a16:creationId xmlns:a16="http://schemas.microsoft.com/office/drawing/2014/main" id="{5524059A-B87D-38DD-3D6F-5C468BC2ED1B}"/>
                  </a:ext>
                </a:extLst>
              </p:cNvPr>
              <p:cNvSpPr/>
              <p:nvPr/>
            </p:nvSpPr>
            <p:spPr>
              <a:xfrm>
                <a:off x="6669166" y="3099521"/>
                <a:ext cx="1484234" cy="10440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正方形/長方形 19">
                <a:extLst>
                  <a:ext uri="{FF2B5EF4-FFF2-40B4-BE49-F238E27FC236}">
                    <a16:creationId xmlns:a16="http://schemas.microsoft.com/office/drawing/2014/main" id="{C77E3724-9A7F-E7E6-C66E-7895E10632A8}"/>
                  </a:ext>
                </a:extLst>
              </p:cNvPr>
              <p:cNvSpPr/>
              <p:nvPr/>
            </p:nvSpPr>
            <p:spPr>
              <a:xfrm>
                <a:off x="10188438" y="3051601"/>
                <a:ext cx="1347486" cy="1139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21" name="直線コネクタ 20">
                <a:extLst>
                  <a:ext uri="{FF2B5EF4-FFF2-40B4-BE49-F238E27FC236}">
                    <a16:creationId xmlns:a16="http://schemas.microsoft.com/office/drawing/2014/main" id="{D7DA1559-3F98-7AE5-C637-69637E0C68D9}"/>
                  </a:ext>
                </a:extLst>
              </p:cNvPr>
              <p:cNvCxnSpPr/>
              <p:nvPr/>
            </p:nvCxnSpPr>
            <p:spPr>
              <a:xfrm>
                <a:off x="6750497" y="3566107"/>
                <a:ext cx="633977" cy="0"/>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22" name="直線コネクタ 21">
                <a:extLst>
                  <a:ext uri="{FF2B5EF4-FFF2-40B4-BE49-F238E27FC236}">
                    <a16:creationId xmlns:a16="http://schemas.microsoft.com/office/drawing/2014/main" id="{30697D1F-0C3D-3324-D625-A481244EAE44}"/>
                  </a:ext>
                </a:extLst>
              </p:cNvPr>
              <p:cNvCxnSpPr>
                <a:cxnSpLocks/>
              </p:cNvCxnSpPr>
              <p:nvPr/>
            </p:nvCxnSpPr>
            <p:spPr>
              <a:xfrm>
                <a:off x="7493515" y="3621527"/>
                <a:ext cx="445140" cy="480441"/>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23" name="直線コネクタ 22">
                <a:extLst>
                  <a:ext uri="{FF2B5EF4-FFF2-40B4-BE49-F238E27FC236}">
                    <a16:creationId xmlns:a16="http://schemas.microsoft.com/office/drawing/2014/main" id="{90BF413D-7CCD-FD2E-9445-0420023A991A}"/>
                  </a:ext>
                </a:extLst>
              </p:cNvPr>
              <p:cNvCxnSpPr>
                <a:cxnSpLocks/>
              </p:cNvCxnSpPr>
              <p:nvPr/>
            </p:nvCxnSpPr>
            <p:spPr>
              <a:xfrm>
                <a:off x="10827876" y="3861747"/>
                <a:ext cx="633977" cy="19343"/>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24" name="直線コネクタ 23">
                <a:extLst>
                  <a:ext uri="{FF2B5EF4-FFF2-40B4-BE49-F238E27FC236}">
                    <a16:creationId xmlns:a16="http://schemas.microsoft.com/office/drawing/2014/main" id="{42EED2BD-B31E-288A-E102-678ADFF38941}"/>
                  </a:ext>
                </a:extLst>
              </p:cNvPr>
              <p:cNvCxnSpPr>
                <a:cxnSpLocks/>
              </p:cNvCxnSpPr>
              <p:nvPr/>
            </p:nvCxnSpPr>
            <p:spPr>
              <a:xfrm flipV="1">
                <a:off x="10321636" y="3362601"/>
                <a:ext cx="440990" cy="426382"/>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grpSp>
        <p:sp>
          <p:nvSpPr>
            <p:cNvPr id="16" name="正方形/長方形 15">
              <a:extLst>
                <a:ext uri="{FF2B5EF4-FFF2-40B4-BE49-F238E27FC236}">
                  <a16:creationId xmlns:a16="http://schemas.microsoft.com/office/drawing/2014/main" id="{19EFF4DF-78C3-685D-9034-58ACCE55DE14}"/>
                </a:ext>
              </a:extLst>
            </p:cNvPr>
            <p:cNvSpPr/>
            <p:nvPr/>
          </p:nvSpPr>
          <p:spPr>
            <a:xfrm>
              <a:off x="6125100" y="5812202"/>
              <a:ext cx="168761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E</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sp>
          <p:nvSpPr>
            <p:cNvPr id="17" name="正方形/長方形 16">
              <a:extLst>
                <a:ext uri="{FF2B5EF4-FFF2-40B4-BE49-F238E27FC236}">
                  <a16:creationId xmlns:a16="http://schemas.microsoft.com/office/drawing/2014/main" id="{87081A8D-D189-F279-64D4-D5BC5A0AAB68}"/>
                </a:ext>
              </a:extLst>
            </p:cNvPr>
            <p:cNvSpPr/>
            <p:nvPr/>
          </p:nvSpPr>
          <p:spPr>
            <a:xfrm>
              <a:off x="9399349" y="5811781"/>
              <a:ext cx="198402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B</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grpSp>
    </p:spTree>
    <p:extLst>
      <p:ext uri="{BB962C8B-B14F-4D97-AF65-F5344CB8AC3E}">
        <p14:creationId xmlns:p14="http://schemas.microsoft.com/office/powerpoint/2010/main" val="3812563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7F089-01FA-8687-5FF9-CDF79E4D557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115C4B4-B927-6D78-13F8-E77462D11B3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E</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F67EB0-3DCC-9EF7-18E3-77875B6C929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EBD5B6D-6B58-2E10-3846-A3599F5B8CA0}"/>
              </a:ext>
            </a:extLst>
          </p:cNvPr>
          <p:cNvSpPr>
            <a:spLocks noGrp="1"/>
          </p:cNvSpPr>
          <p:nvPr>
            <p:ph type="sldNum" sz="quarter" idx="12"/>
          </p:nvPr>
        </p:nvSpPr>
        <p:spPr/>
        <p:txBody>
          <a:bodyPr/>
          <a:lstStyle/>
          <a:p>
            <a:fld id="{A346F7B0-2C6C-2749-AD43-9AA6CBC0C428}" type="slidenum">
              <a:rPr kumimoji="1" lang="ja-JP" altLang="en-US" smtClean="0"/>
              <a:t>23</a:t>
            </a:fld>
            <a:endParaRPr kumimoji="1" lang="ja-JP" altLang="en-US"/>
          </a:p>
        </p:txBody>
      </p:sp>
      <p:sp>
        <p:nvSpPr>
          <p:cNvPr id="9" name="コンテンツ プレースホルダー 2">
            <a:extLst>
              <a:ext uri="{FF2B5EF4-FFF2-40B4-BE49-F238E27FC236}">
                <a16:creationId xmlns:a16="http://schemas.microsoft.com/office/drawing/2014/main" id="{233C107A-CAF2-51AD-E1E1-CDB9A2B9FAD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42EBB180-9AF8-E25E-C73D-B4E85A18E754}"/>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EC656AFD-E505-DACA-CFEF-0BBC1A5928FE}"/>
              </a:ext>
            </a:extLst>
          </p:cNvPr>
          <p:cNvSpPr txBox="1"/>
          <p:nvPr/>
        </p:nvSpPr>
        <p:spPr>
          <a:xfrm>
            <a:off x="262128" y="1171054"/>
            <a:ext cx="11667744"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の偏光は角度スケールに対する</a:t>
            </a:r>
            <a:r>
              <a:rPr kumimoji="1" lang="ja-ES" altLang="en-US" sz="2000" dirty="0">
                <a:solidFill>
                  <a:srgbClr val="FF0000"/>
                </a:solidFill>
                <a:latin typeface="Meiryo" panose="020B0604030504040204" pitchFamily="34" charset="-128"/>
                <a:ea typeface="Meiryo" panose="020B0604030504040204" pitchFamily="34" charset="-128"/>
                <a:cs typeface="Arial" panose="020B0604020202020204" pitchFamily="34" charset="0"/>
              </a:rPr>
              <a:t>パワースペクトル</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を通して観測する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a:extLst>
              <a:ext uri="{FF2B5EF4-FFF2-40B4-BE49-F238E27FC236}">
                <a16:creationId xmlns:a16="http://schemas.microsoft.com/office/drawing/2014/main" id="{2CF48869-CDAF-406E-7613-9CF1CDC521AD}"/>
              </a:ext>
            </a:extLst>
          </p:cNvPr>
          <p:cNvPicPr>
            <a:picLocks noChangeAspect="1"/>
          </p:cNvPicPr>
          <p:nvPr/>
        </p:nvPicPr>
        <p:blipFill>
          <a:blip r:embed="rId3"/>
          <a:stretch>
            <a:fillRect/>
          </a:stretch>
        </p:blipFill>
        <p:spPr>
          <a:xfrm>
            <a:off x="7212013" y="2511548"/>
            <a:ext cx="4645134" cy="3732697"/>
          </a:xfrm>
          <a:prstGeom prst="rect">
            <a:avLst/>
          </a:prstGeom>
        </p:spPr>
      </p:pic>
      <p:sp>
        <p:nvSpPr>
          <p:cNvPr id="8" name="ドーナツ 7">
            <a:extLst>
              <a:ext uri="{FF2B5EF4-FFF2-40B4-BE49-F238E27FC236}">
                <a16:creationId xmlns:a16="http://schemas.microsoft.com/office/drawing/2014/main" id="{4B092E2C-8C69-1F05-E434-95012FD25C74}"/>
              </a:ext>
            </a:extLst>
          </p:cNvPr>
          <p:cNvSpPr/>
          <p:nvPr/>
        </p:nvSpPr>
        <p:spPr>
          <a:xfrm>
            <a:off x="7619578" y="3774832"/>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0" name="直線コネクタ 9">
            <a:extLst>
              <a:ext uri="{FF2B5EF4-FFF2-40B4-BE49-F238E27FC236}">
                <a16:creationId xmlns:a16="http://schemas.microsoft.com/office/drawing/2014/main" id="{DAA34A14-C766-6C25-6792-F8BE852671D5}"/>
              </a:ext>
            </a:extLst>
          </p:cNvPr>
          <p:cNvCxnSpPr>
            <a:cxnSpLocks/>
          </p:cNvCxnSpPr>
          <p:nvPr/>
        </p:nvCxnSpPr>
        <p:spPr>
          <a:xfrm flipH="1" flipV="1">
            <a:off x="7360920" y="3495016"/>
            <a:ext cx="516805" cy="323224"/>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211EE9A2-21B7-9C45-5703-5832031377FC}"/>
                  </a:ext>
                </a:extLst>
              </p:cNvPr>
              <p:cNvSpPr txBox="1"/>
              <p:nvPr/>
            </p:nvSpPr>
            <p:spPr>
              <a:xfrm>
                <a:off x="262128" y="4188453"/>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とニュートリノ質量和</a:t>
                </a:r>
                <a:r>
                  <a:rPr kumimoji="1" lang="ja-ES" altLang="en-US" sz="2000" dirty="0">
                    <a:ea typeface="Meiryo" panose="020B0604030504040204" pitchFamily="34" charset="-128"/>
                    <a:cs typeface="Arial" panose="020B0604020202020204" pitchFamily="34" charset="0"/>
                  </a:rPr>
                  <a:t> </a:t>
                </a:r>
                <a:r>
                  <a:rPr kumimoji="1" lang="en-US" altLang="ja-E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は縮退したパラメータ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12" name="テキスト ボックス 11">
                <a:extLst>
                  <a:ext uri="{FF2B5EF4-FFF2-40B4-BE49-F238E27FC236}">
                    <a16:creationId xmlns:a16="http://schemas.microsoft.com/office/drawing/2014/main" id="{211EE9A2-21B7-9C45-5703-5832031377FC}"/>
                  </a:ext>
                </a:extLst>
              </p:cNvPr>
              <p:cNvSpPr txBox="1">
                <a:spLocks noRot="1" noChangeAspect="1" noMove="1" noResize="1" noEditPoints="1" noAdjustHandles="1" noChangeArrowheads="1" noChangeShapeType="1" noTextEdit="1"/>
              </p:cNvSpPr>
              <p:nvPr/>
            </p:nvSpPr>
            <p:spPr>
              <a:xfrm>
                <a:off x="262128" y="4188453"/>
                <a:ext cx="6120384" cy="707886"/>
              </a:xfrm>
              <a:prstGeom prst="rect">
                <a:avLst/>
              </a:prstGeom>
              <a:blipFill>
                <a:blip r:embed="rId4"/>
                <a:stretch>
                  <a:fillRect l="-828" t="-66667" r="-621" b="-56140"/>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0CACFC94-1F5C-4BD4-2EE5-B4075888FBD3}"/>
                  </a:ext>
                </a:extLst>
              </p:cNvPr>
              <p:cNvSpPr txBox="1"/>
              <p:nvPr/>
            </p:nvSpPr>
            <p:spPr>
              <a:xfrm>
                <a:off x="262128" y="1685992"/>
                <a:ext cx="7098792" cy="193899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宇宙の再電離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最初の天体が誕生した時期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(z~20)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に天体からの紫外線によって原子が再度電離する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10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の大角度スケールで新しい偏光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モードを生成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ja-ES" altLang="en-US" sz="2000" i="1" smtClean="0">
                        <a:solidFill>
                          <a:srgbClr val="FF0000"/>
                        </a:solidFill>
                        <a:latin typeface="Cambria Math" panose="02040503050406030204" pitchFamily="18" charset="0"/>
                        <a:ea typeface="Meiryo" panose="020B0604030504040204" pitchFamily="34" charset="-128"/>
                        <a:cs typeface="Arial" panose="020B0604020202020204" pitchFamily="34" charset="0"/>
                      </a:rPr>
                      <m:t>𝜏</m:t>
                    </m:r>
                    <m: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t> </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にとって電子がどれほど不透明であったか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r>
                      <a:rPr kumimoji="1" lang="ja-ES" altLang="en-US" sz="2000" i="1">
                        <a:latin typeface="Cambria Math" panose="02040503050406030204" pitchFamily="18" charset="0"/>
                        <a:ea typeface="Meiryo" panose="020B0604030504040204" pitchFamily="34" charset="-128"/>
                        <a:cs typeface="Arial" panose="020B0604020202020204" pitchFamily="34" charset="0"/>
                      </a:rPr>
                      <m:t>で</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特徴づけられる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モードパワースペクトルから</a:t>
                </a:r>
                <a:r>
                  <a:rPr kumimoji="1" lang="en-US" altLang="ja-ES" sz="2000" dirty="0">
                    <a:ea typeface="Cambria Math" panose="02040503050406030204" pitchFamily="18" charset="0"/>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000" b="0" i="0" smtClean="0">
                        <a:latin typeface="Cambria Math" panose="02040503050406030204" pitchFamily="18" charset="0"/>
                        <a:ea typeface="Cambria Math" panose="02040503050406030204" pitchFamily="18" charset="0"/>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を測定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0CACFC94-1F5C-4BD4-2EE5-B4075888FBD3}"/>
                  </a:ext>
                </a:extLst>
              </p:cNvPr>
              <p:cNvSpPr txBox="1">
                <a:spLocks noRot="1" noChangeAspect="1" noMove="1" noResize="1" noEditPoints="1" noAdjustHandles="1" noChangeArrowheads="1" noChangeShapeType="1" noTextEdit="1"/>
              </p:cNvSpPr>
              <p:nvPr/>
            </p:nvSpPr>
            <p:spPr>
              <a:xfrm>
                <a:off x="262128" y="1685992"/>
                <a:ext cx="7098792" cy="1938992"/>
              </a:xfrm>
              <a:prstGeom prst="rect">
                <a:avLst/>
              </a:prstGeom>
              <a:blipFill>
                <a:blip r:embed="rId5"/>
                <a:stretch>
                  <a:fillRect l="-533" t="-1923" b="-3846"/>
                </a:stretch>
              </a:blipFill>
              <a:ln w="31750">
                <a:solidFill>
                  <a:schemeClr val="tx1"/>
                </a:solidFill>
              </a:ln>
            </p:spPr>
            <p:txBody>
              <a:bodyPr/>
              <a:lstStyle/>
              <a:p>
                <a:r>
                  <a:rPr lang="ja-ES" altLang="en-US">
                    <a:noFill/>
                  </a:rPr>
                  <a:t> </a:t>
                </a:r>
              </a:p>
            </p:txBody>
          </p:sp>
        </mc:Fallback>
      </mc:AlternateContent>
      <p:sp>
        <p:nvSpPr>
          <p:cNvPr id="19" name="上矢印 18">
            <a:extLst>
              <a:ext uri="{FF2B5EF4-FFF2-40B4-BE49-F238E27FC236}">
                <a16:creationId xmlns:a16="http://schemas.microsoft.com/office/drawing/2014/main" id="{C5364359-3D07-27B8-4FA5-B021649F7F82}"/>
              </a:ext>
            </a:extLst>
          </p:cNvPr>
          <p:cNvSpPr/>
          <p:nvPr/>
        </p:nvSpPr>
        <p:spPr>
          <a:xfrm rot="10800000">
            <a:off x="3582393" y="4851550"/>
            <a:ext cx="310896" cy="57517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8DD705AE-CF39-2C0F-5777-45FCDF1D65A3}"/>
                  </a:ext>
                </a:extLst>
              </p:cNvPr>
              <p:cNvSpPr txBox="1"/>
              <p:nvPr/>
            </p:nvSpPr>
            <p:spPr>
              <a:xfrm>
                <a:off x="262128" y="5589474"/>
                <a:ext cx="6120384" cy="70788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光学的厚み</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を精度よく測定することで、</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との縮退を解く！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8DD705AE-CF39-2C0F-5777-45FCDF1D65A3}"/>
                  </a:ext>
                </a:extLst>
              </p:cNvPr>
              <p:cNvSpPr txBox="1">
                <a:spLocks noRot="1" noChangeAspect="1" noMove="1" noResize="1" noEditPoints="1" noAdjustHandles="1" noChangeArrowheads="1" noChangeShapeType="1" noTextEdit="1"/>
              </p:cNvSpPr>
              <p:nvPr/>
            </p:nvSpPr>
            <p:spPr>
              <a:xfrm>
                <a:off x="262128" y="5589474"/>
                <a:ext cx="6120384" cy="707886"/>
              </a:xfrm>
              <a:prstGeom prst="rect">
                <a:avLst/>
              </a:prstGeom>
              <a:blipFill>
                <a:blip r:embed="rId6"/>
                <a:stretch>
                  <a:fillRect l="-828" t="-69643" b="-57143"/>
                </a:stretch>
              </a:blipFill>
            </p:spPr>
            <p:txBody>
              <a:bodyPr/>
              <a:lstStyle/>
              <a:p>
                <a:r>
                  <a:rPr lang="ja-ES" altLang="en-US">
                    <a:noFill/>
                  </a:rPr>
                  <a:t> </a:t>
                </a:r>
              </a:p>
            </p:txBody>
          </p:sp>
        </mc:Fallback>
      </mc:AlternateContent>
      <p:sp>
        <p:nvSpPr>
          <p:cNvPr id="23" name="ドーナツ 22">
            <a:extLst>
              <a:ext uri="{FF2B5EF4-FFF2-40B4-BE49-F238E27FC236}">
                <a16:creationId xmlns:a16="http://schemas.microsoft.com/office/drawing/2014/main" id="{911419CD-7F9F-8325-6562-B999F38B3CBD}"/>
              </a:ext>
            </a:extLst>
          </p:cNvPr>
          <p:cNvSpPr/>
          <p:nvPr/>
        </p:nvSpPr>
        <p:spPr>
          <a:xfrm>
            <a:off x="8479453" y="5735307"/>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14" name="正方形/長方形 13">
            <a:extLst>
              <a:ext uri="{FF2B5EF4-FFF2-40B4-BE49-F238E27FC236}">
                <a16:creationId xmlns:a16="http://schemas.microsoft.com/office/drawing/2014/main" id="{6456C195-B46D-6EE3-2856-0445338F5757}"/>
              </a:ext>
            </a:extLst>
          </p:cNvPr>
          <p:cNvSpPr/>
          <p:nvPr/>
        </p:nvSpPr>
        <p:spPr>
          <a:xfrm>
            <a:off x="10824006" y="2056026"/>
            <a:ext cx="903175"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600" dirty="0">
                <a:solidFill>
                  <a:schemeClr val="tx1"/>
                </a:solidFill>
                <a:latin typeface="Meiryo" panose="020B0604030504040204" pitchFamily="34" charset="-128"/>
                <a:ea typeface="Meiryo" panose="020B0604030504040204" pitchFamily="34" charset="-128"/>
              </a:rPr>
              <a:t>[2]</a:t>
            </a:r>
            <a:r>
              <a:rPr kumimoji="1" lang="ja-ES" altLang="en-US" sz="1600" dirty="0">
                <a:solidFill>
                  <a:schemeClr val="tx1"/>
                </a:solidFill>
                <a:latin typeface="Meiryo" panose="020B0604030504040204" pitchFamily="34" charset="-128"/>
                <a:ea typeface="Meiryo" panose="020B0604030504040204" pitchFamily="34" charset="-128"/>
              </a:rPr>
              <a:t>より</a:t>
            </a:r>
          </a:p>
        </p:txBody>
      </p:sp>
    </p:spTree>
    <p:extLst>
      <p:ext uri="{BB962C8B-B14F-4D97-AF65-F5344CB8AC3E}">
        <p14:creationId xmlns:p14="http://schemas.microsoft.com/office/powerpoint/2010/main" val="671173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C56A2-4A3C-912C-F3F8-6D3C5A70B12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0A0F0F7-853F-CA18-BC6E-9D91D9B3F51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偏光</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モードと角度スケール</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9B334D9-ED85-0F60-396C-69EBA90EEB42}"/>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6C719DC-83F5-F678-B12A-13D0801F5BDA}"/>
              </a:ext>
            </a:extLst>
          </p:cNvPr>
          <p:cNvSpPr>
            <a:spLocks noGrp="1"/>
          </p:cNvSpPr>
          <p:nvPr>
            <p:ph type="sldNum" sz="quarter" idx="12"/>
          </p:nvPr>
        </p:nvSpPr>
        <p:spPr/>
        <p:txBody>
          <a:bodyPr/>
          <a:lstStyle/>
          <a:p>
            <a:fld id="{A346F7B0-2C6C-2749-AD43-9AA6CBC0C428}" type="slidenum">
              <a:rPr kumimoji="1" lang="ja-JP" altLang="en-US" smtClean="0"/>
              <a:t>24</a:t>
            </a:fld>
            <a:endParaRPr kumimoji="1" lang="ja-JP" altLang="en-US"/>
          </a:p>
        </p:txBody>
      </p:sp>
      <p:sp>
        <p:nvSpPr>
          <p:cNvPr id="9" name="コンテンツ プレースホルダー 2">
            <a:extLst>
              <a:ext uri="{FF2B5EF4-FFF2-40B4-BE49-F238E27FC236}">
                <a16:creationId xmlns:a16="http://schemas.microsoft.com/office/drawing/2014/main" id="{87632D40-0F12-9B4A-5883-C7DE7832220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13DA2DEB-1AB6-93F6-433B-908EB58893FE}"/>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C106D858-B2FE-CA25-569C-72664F78DDBB}"/>
              </a:ext>
            </a:extLst>
          </p:cNvPr>
          <p:cNvPicPr>
            <a:picLocks noChangeAspect="1"/>
          </p:cNvPicPr>
          <p:nvPr/>
        </p:nvPicPr>
        <p:blipFill>
          <a:blip r:embed="rId3"/>
          <a:stretch>
            <a:fillRect/>
          </a:stretch>
        </p:blipFill>
        <p:spPr>
          <a:xfrm>
            <a:off x="3860911" y="2479196"/>
            <a:ext cx="4725904" cy="3797601"/>
          </a:xfrm>
          <a:prstGeom prst="rect">
            <a:avLst/>
          </a:prstGeom>
        </p:spPr>
      </p:pic>
      <p:sp>
        <p:nvSpPr>
          <p:cNvPr id="8" name="テキスト ボックス 7">
            <a:extLst>
              <a:ext uri="{FF2B5EF4-FFF2-40B4-BE49-F238E27FC236}">
                <a16:creationId xmlns:a16="http://schemas.microsoft.com/office/drawing/2014/main" id="{26CB4A82-D2DB-1EFB-9032-B2E300C7FB4E}"/>
              </a:ext>
            </a:extLst>
          </p:cNvPr>
          <p:cNvSpPr txBox="1"/>
          <p:nvPr/>
        </p:nvSpPr>
        <p:spPr>
          <a:xfrm>
            <a:off x="311285" y="959307"/>
            <a:ext cx="11667744" cy="1323439"/>
          </a:xfrm>
          <a:prstGeom prst="rect">
            <a:avLst/>
          </a:prstGeom>
          <a:noFill/>
        </p:spPr>
        <p:txBody>
          <a:bodyPr wrap="square" rtlCol="0">
            <a:spAutoFit/>
          </a:bodyPr>
          <a:lstStyle/>
          <a:p>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偏光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モードは</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つの生成起源がある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インフレーションの痕跡</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モードの偏光軸が回転</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p:sp>
        <p:nvSpPr>
          <p:cNvPr id="10" name="ドーナツ 9">
            <a:extLst>
              <a:ext uri="{FF2B5EF4-FFF2-40B4-BE49-F238E27FC236}">
                <a16:creationId xmlns:a16="http://schemas.microsoft.com/office/drawing/2014/main" id="{7CFBC694-A0E3-AC63-B67A-7FA6C2909AD5}"/>
              </a:ext>
            </a:extLst>
          </p:cNvPr>
          <p:cNvSpPr/>
          <p:nvPr/>
        </p:nvSpPr>
        <p:spPr>
          <a:xfrm>
            <a:off x="7210785" y="3608017"/>
            <a:ext cx="1469136"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1" name="直線コネクタ 10">
            <a:extLst>
              <a:ext uri="{FF2B5EF4-FFF2-40B4-BE49-F238E27FC236}">
                <a16:creationId xmlns:a16="http://schemas.microsoft.com/office/drawing/2014/main" id="{CB1F4330-5B58-AB9F-A8C3-6F28EB10DDC7}"/>
              </a:ext>
            </a:extLst>
          </p:cNvPr>
          <p:cNvCxnSpPr>
            <a:cxnSpLocks/>
          </p:cNvCxnSpPr>
          <p:nvPr/>
        </p:nvCxnSpPr>
        <p:spPr>
          <a:xfrm flipV="1">
            <a:off x="8371346" y="3429000"/>
            <a:ext cx="489271" cy="172942"/>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DC2CACD7-BA86-29C0-8951-672F880B0A50}"/>
                  </a:ext>
                </a:extLst>
              </p:cNvPr>
              <p:cNvSpPr txBox="1"/>
              <p:nvPr/>
            </p:nvSpPr>
            <p:spPr>
              <a:xfrm>
                <a:off x="8860617" y="2793351"/>
                <a:ext cx="3118412" cy="3170099"/>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小角度スケール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ℓ</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~1000</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E</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モード偏光が我々に届くまでに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モードに変わる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m:rPr>
                                <m:sty m:val="p"/>
                              </m:rPr>
                              <a:rPr kumimoji="1" lang="en-US" altLang="ja-ES" sz="2000" i="0">
                                <a:latin typeface="Cambria Math" panose="02040503050406030204" pitchFamily="18" charset="0"/>
                                <a:ea typeface="Meiryo" panose="020B0604030504040204" pitchFamily="34" charset="-128"/>
                                <a:cs typeface="Arial" panose="020B0604020202020204" pitchFamily="34" charset="0"/>
                              </a:rPr>
                              <m:t>m</m:t>
                            </m:r>
                          </m:e>
                          <m:sub>
                            <m:r>
                              <m:rPr>
                                <m:sty m:val="p"/>
                              </m:rPr>
                              <a:rPr kumimoji="1" lang="en-US" altLang="ja-ES" sz="2000" i="0" smtClean="0">
                                <a:latin typeface="Cambria Math" panose="02040503050406030204" pitchFamily="18" charset="0"/>
                                <a:ea typeface="Cambria Math" panose="02040503050406030204" pitchFamily="18" charset="0"/>
                                <a:cs typeface="Arial" panose="020B0604020202020204" pitchFamily="34" charset="0"/>
                              </a:rPr>
                              <m:t>ν</m:t>
                            </m:r>
                          </m:sub>
                        </m:sSub>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と縮退した宇宙再電離期の光学的厚み</a:t>
                </a:r>
                <a14:m>
                  <m:oMath xmlns:m="http://schemas.openxmlformats.org/officeDocument/2006/math">
                    <m:r>
                      <a:rPr kumimoji="1" lang="en-US" altLang="ja-ES" sz="20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000" i="1" dirty="0" smtClean="0">
                        <a:latin typeface="Cambria Math" panose="02040503050406030204" pitchFamily="18" charset="0"/>
                        <a:ea typeface="Meiryo" panose="020B0604030504040204" pitchFamily="34" charset="-128"/>
                        <a:cs typeface="Arial" panose="020B0604020202020204" pitchFamily="34" charset="0"/>
                      </a:rPr>
                      <m:t>𝜏</m:t>
                    </m:r>
                    <m:r>
                      <a:rPr kumimoji="1" lang="en-US" altLang="ja-ES" sz="2000" b="0" i="1" dirty="0" smtClean="0">
                        <a:latin typeface="Cambria Math" panose="02040503050406030204" pitchFamily="18" charset="0"/>
                        <a:ea typeface="Meiryo" panose="020B0604030504040204" pitchFamily="34" charset="-128"/>
                        <a:cs typeface="Arial" panose="020B0604020202020204" pitchFamily="34" charset="0"/>
                      </a:rPr>
                      <m:t> </m:t>
                    </m:r>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3" name="テキスト ボックス 12">
                <a:extLst>
                  <a:ext uri="{FF2B5EF4-FFF2-40B4-BE49-F238E27FC236}">
                    <a16:creationId xmlns:a16="http://schemas.microsoft.com/office/drawing/2014/main" id="{DC2CACD7-BA86-29C0-8951-672F880B0A50}"/>
                  </a:ext>
                </a:extLst>
              </p:cNvPr>
              <p:cNvSpPr txBox="1">
                <a:spLocks noRot="1" noChangeAspect="1" noMove="1" noResize="1" noEditPoints="1" noAdjustHandles="1" noChangeArrowheads="1" noChangeShapeType="1" noTextEdit="1"/>
              </p:cNvSpPr>
              <p:nvPr/>
            </p:nvSpPr>
            <p:spPr>
              <a:xfrm>
                <a:off x="8860617" y="2793351"/>
                <a:ext cx="3118412" cy="3170099"/>
              </a:xfrm>
              <a:prstGeom prst="rect">
                <a:avLst/>
              </a:prstGeom>
              <a:blipFill>
                <a:blip r:embed="rId4"/>
                <a:stretch>
                  <a:fillRect l="-1205" t="-791"/>
                </a:stretch>
              </a:blipFill>
              <a:ln w="31750">
                <a:solidFill>
                  <a:schemeClr val="tx1"/>
                </a:solidFill>
              </a:ln>
            </p:spPr>
            <p:txBody>
              <a:bodyPr/>
              <a:lstStyle/>
              <a:p>
                <a:r>
                  <a:rPr lang="ja-ES" altLang="en-US">
                    <a:noFill/>
                  </a:rPr>
                  <a:t> </a:t>
                </a:r>
              </a:p>
            </p:txBody>
          </p:sp>
        </mc:Fallback>
      </mc:AlternateContent>
      <p:sp>
        <p:nvSpPr>
          <p:cNvPr id="18" name="ドーナツ 17">
            <a:extLst>
              <a:ext uri="{FF2B5EF4-FFF2-40B4-BE49-F238E27FC236}">
                <a16:creationId xmlns:a16="http://schemas.microsoft.com/office/drawing/2014/main" id="{B4F3131D-D24E-9D99-0A9D-095FFDF81121}"/>
              </a:ext>
            </a:extLst>
          </p:cNvPr>
          <p:cNvSpPr/>
          <p:nvPr/>
        </p:nvSpPr>
        <p:spPr>
          <a:xfrm>
            <a:off x="4666267" y="4683377"/>
            <a:ext cx="2059830" cy="1206127"/>
          </a:xfrm>
          <a:prstGeom prst="donut">
            <a:avLst>
              <a:gd name="adj" fmla="val 297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cxnSp>
        <p:nvCxnSpPr>
          <p:cNvPr id="19" name="直線コネクタ 18">
            <a:extLst>
              <a:ext uri="{FF2B5EF4-FFF2-40B4-BE49-F238E27FC236}">
                <a16:creationId xmlns:a16="http://schemas.microsoft.com/office/drawing/2014/main" id="{91150503-B9D8-2DEC-D722-B627D0911C8B}"/>
              </a:ext>
            </a:extLst>
          </p:cNvPr>
          <p:cNvCxnSpPr>
            <a:cxnSpLocks/>
          </p:cNvCxnSpPr>
          <p:nvPr/>
        </p:nvCxnSpPr>
        <p:spPr>
          <a:xfrm flipH="1" flipV="1">
            <a:off x="3730981" y="4974336"/>
            <a:ext cx="822731" cy="246888"/>
          </a:xfrm>
          <a:prstGeom prst="line">
            <a:avLst/>
          </a:prstGeom>
          <a:ln w="69850">
            <a:solidFill>
              <a:schemeClr val="tx1"/>
            </a:solidFill>
            <a:headEnd type="oval"/>
          </a:ln>
        </p:spPr>
        <p:style>
          <a:lnRef idx="2">
            <a:schemeClr val="accent1"/>
          </a:lnRef>
          <a:fillRef idx="0">
            <a:schemeClr val="accent1"/>
          </a:fillRef>
          <a:effectRef idx="1">
            <a:schemeClr val="accent1"/>
          </a:effectRef>
          <a:fontRef idx="minor">
            <a:schemeClr val="tx1"/>
          </a:fontRef>
        </p:style>
      </p:cxnSp>
      <p:sp>
        <p:nvSpPr>
          <p:cNvPr id="24" name="テキスト ボックス 23">
            <a:extLst>
              <a:ext uri="{FF2B5EF4-FFF2-40B4-BE49-F238E27FC236}">
                <a16:creationId xmlns:a16="http://schemas.microsoft.com/office/drawing/2014/main" id="{C9C7FF12-1FEE-BC15-21EE-ACE78560214F}"/>
              </a:ext>
            </a:extLst>
          </p:cNvPr>
          <p:cNvSpPr txBox="1"/>
          <p:nvPr/>
        </p:nvSpPr>
        <p:spPr>
          <a:xfrm>
            <a:off x="162238" y="2946835"/>
            <a:ext cx="3561772" cy="2862322"/>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原始重力波由来</a:t>
            </a:r>
            <a:r>
              <a:rPr kumimoji="1" lang="en-US" altLang="ja-ES" sz="2000" dirty="0">
                <a:latin typeface="Meiryo" panose="020B0604030504040204" pitchFamily="34" charset="-128"/>
                <a:ea typeface="Meiryo" panose="020B0604030504040204" pitchFamily="34" charset="-128"/>
                <a:cs typeface="Arial" panose="020B0604020202020204" pitchFamily="34" charset="0"/>
              </a:rPr>
              <a:t>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重力レンズの影響が少ない大角度スケール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原始重力波はインフレーション時のテンソル揺らぎに対応</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0</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ではないテンソル・スカラー比</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r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の測定を目指す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34" name="ドーナツ 33">
            <a:extLst>
              <a:ext uri="{FF2B5EF4-FFF2-40B4-BE49-F238E27FC236}">
                <a16:creationId xmlns:a16="http://schemas.microsoft.com/office/drawing/2014/main" id="{973E9421-F3C3-85E2-F3B9-82E023BB5C2B}"/>
              </a:ext>
            </a:extLst>
          </p:cNvPr>
          <p:cNvSpPr/>
          <p:nvPr/>
        </p:nvSpPr>
        <p:spPr>
          <a:xfrm>
            <a:off x="7859467" y="5756929"/>
            <a:ext cx="421087" cy="372071"/>
          </a:xfrm>
          <a:prstGeom prst="donut">
            <a:avLst>
              <a:gd name="adj" fmla="val 2976"/>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Tree>
    <p:extLst>
      <p:ext uri="{BB962C8B-B14F-4D97-AF65-F5344CB8AC3E}">
        <p14:creationId xmlns:p14="http://schemas.microsoft.com/office/powerpoint/2010/main" val="2283897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99329-7246-705D-71BC-14FB43AF695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FBD5DA3-C32E-18B8-C3CB-6A5A947C7A6F}"/>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レンズ</a:t>
            </a:r>
            <a:r>
              <a:rPr kumimoji="1" lang="en-US" altLang="ja-ES" sz="3600" dirty="0">
                <a:latin typeface="Meiryo" panose="020B0604030504040204" pitchFamily="34" charset="-128"/>
                <a:ea typeface="Meiryo" panose="020B0604030504040204" pitchFamily="34" charset="-128"/>
              </a:rPr>
              <a:t>B</a:t>
            </a:r>
            <a:r>
              <a:rPr kumimoji="1" lang="ja-ES" altLang="en-US" sz="3600" dirty="0">
                <a:latin typeface="Meiryo" panose="020B0604030504040204" pitchFamily="34" charset="-128"/>
                <a:ea typeface="Meiryo" panose="020B0604030504040204" pitchFamily="34" charset="-128"/>
              </a:rPr>
              <a:t>モードでの縮退</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5B105696-2307-0720-FF0D-C3173F99EB63}"/>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5CDC27D-7E57-6609-4B62-BF4633AF0893}"/>
              </a:ext>
            </a:extLst>
          </p:cNvPr>
          <p:cNvSpPr>
            <a:spLocks noGrp="1"/>
          </p:cNvSpPr>
          <p:nvPr>
            <p:ph type="sldNum" sz="quarter" idx="12"/>
          </p:nvPr>
        </p:nvSpPr>
        <p:spPr/>
        <p:txBody>
          <a:bodyPr/>
          <a:lstStyle/>
          <a:p>
            <a:fld id="{A346F7B0-2C6C-2749-AD43-9AA6CBC0C428}" type="slidenum">
              <a:rPr kumimoji="1" lang="ja-JP" altLang="en-US" smtClean="0"/>
              <a:t>25</a:t>
            </a:fld>
            <a:endParaRPr kumimoji="1" lang="ja-JP" altLang="en-US"/>
          </a:p>
        </p:txBody>
      </p:sp>
      <p:sp>
        <p:nvSpPr>
          <p:cNvPr id="9" name="コンテンツ プレースホルダー 2">
            <a:extLst>
              <a:ext uri="{FF2B5EF4-FFF2-40B4-BE49-F238E27FC236}">
                <a16:creationId xmlns:a16="http://schemas.microsoft.com/office/drawing/2014/main" id="{71AC9F7A-2181-C0E8-5BAC-2E9C3E0DC595}"/>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07DF4FE-487A-5084-0723-82495A3560F9}"/>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折れ線グラフ&#10;&#10;自動的に生成された説明">
            <a:extLst>
              <a:ext uri="{FF2B5EF4-FFF2-40B4-BE49-F238E27FC236}">
                <a16:creationId xmlns:a16="http://schemas.microsoft.com/office/drawing/2014/main" id="{0BEF1A52-D8B3-DE9E-E3DC-2F5340ADCF5E}"/>
              </a:ext>
            </a:extLst>
          </p:cNvPr>
          <p:cNvPicPr>
            <a:picLocks noChangeAspect="1"/>
          </p:cNvPicPr>
          <p:nvPr/>
        </p:nvPicPr>
        <p:blipFill>
          <a:blip r:embed="rId3"/>
          <a:stretch>
            <a:fillRect/>
          </a:stretch>
        </p:blipFill>
        <p:spPr>
          <a:xfrm>
            <a:off x="1413089" y="1941502"/>
            <a:ext cx="9117466" cy="4318377"/>
          </a:xfrm>
          <a:prstGeom prst="rect">
            <a:avLst/>
          </a:prstGeom>
        </p:spPr>
      </p:pic>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2A204A93-0F0B-20A0-4133-FD14ABEBDC37}"/>
                  </a:ext>
                </a:extLst>
              </p:cNvPr>
              <p:cNvSpPr txBox="1"/>
              <p:nvPr/>
            </p:nvSpPr>
            <p:spPr>
              <a:xfrm>
                <a:off x="1818460" y="1229205"/>
                <a:ext cx="8005696" cy="830997"/>
              </a:xfrm>
              <a:prstGeom prst="rect">
                <a:avLst/>
              </a:prstGeom>
              <a:noFill/>
            </p:spPr>
            <p:txBody>
              <a:bodyPr wrap="square" rtlCol="0">
                <a:spAutoFit/>
              </a:bodyPr>
              <a:lstStyle/>
              <a:p>
                <a:pPr marL="342900" indent="-342900">
                  <a:buFont typeface="Arial" panose="020B0604020202020204" pitchFamily="34" charset="0"/>
                  <a:buChar char="•"/>
                </a:pP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が大きい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モードスペクトルは小さくなる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が大きい</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モードスペクトルは小さくなる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8" name="テキスト ボックス 7">
                <a:extLst>
                  <a:ext uri="{FF2B5EF4-FFF2-40B4-BE49-F238E27FC236}">
                    <a16:creationId xmlns:a16="http://schemas.microsoft.com/office/drawing/2014/main" id="{2A204A93-0F0B-20A0-4133-FD14ABEBDC37}"/>
                  </a:ext>
                </a:extLst>
              </p:cNvPr>
              <p:cNvSpPr txBox="1">
                <a:spLocks noRot="1" noChangeAspect="1" noMove="1" noResize="1" noEditPoints="1" noAdjustHandles="1" noChangeArrowheads="1" noChangeShapeType="1" noTextEdit="1"/>
              </p:cNvSpPr>
              <p:nvPr/>
            </p:nvSpPr>
            <p:spPr>
              <a:xfrm>
                <a:off x="1818460" y="1229205"/>
                <a:ext cx="8005696" cy="830997"/>
              </a:xfrm>
              <a:prstGeom prst="rect">
                <a:avLst/>
              </a:prstGeom>
              <a:blipFill>
                <a:blip r:embed="rId4"/>
                <a:stretch>
                  <a:fillRect l="-1743" t="-71642" b="-59701"/>
                </a:stretch>
              </a:blipFill>
            </p:spPr>
            <p:txBody>
              <a:bodyPr/>
              <a:lstStyle/>
              <a:p>
                <a:r>
                  <a:rPr lang="ja-ES" altLang="en-US">
                    <a:noFill/>
                  </a:rPr>
                  <a:t> </a:t>
                </a:r>
              </a:p>
            </p:txBody>
          </p:sp>
        </mc:Fallback>
      </mc:AlternateContent>
    </p:spTree>
    <p:extLst>
      <p:ext uri="{BB962C8B-B14F-4D97-AF65-F5344CB8AC3E}">
        <p14:creationId xmlns:p14="http://schemas.microsoft.com/office/powerpoint/2010/main" val="28486859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47DA6-22F6-D539-4B40-2F6D0061722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50ED0EB-BE6F-10ED-F2D4-2E83006831B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Meiryo" panose="020B0604030504040204" pitchFamily="34" charset="-128"/>
                <a:ea typeface="Meiryo" panose="020B0604030504040204" pitchFamily="34" charset="-128"/>
              </a:rPr>
              <a:t>GroundBIRD</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044F75B-72A9-B5AA-77A1-B6701648B4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52118996-32E8-B3B6-BFC7-B7F225EEFCEE}"/>
              </a:ext>
            </a:extLst>
          </p:cNvPr>
          <p:cNvSpPr>
            <a:spLocks noGrp="1"/>
          </p:cNvSpPr>
          <p:nvPr>
            <p:ph type="sldNum" sz="quarter" idx="12"/>
          </p:nvPr>
        </p:nvSpPr>
        <p:spPr/>
        <p:txBody>
          <a:bodyPr/>
          <a:lstStyle/>
          <a:p>
            <a:fld id="{A346F7B0-2C6C-2749-AD43-9AA6CBC0C428}" type="slidenum">
              <a:rPr kumimoji="1" lang="ja-JP" altLang="en-US" smtClean="0"/>
              <a:t>26</a:t>
            </a:fld>
            <a:endParaRPr kumimoji="1" lang="ja-JP" altLang="en-US"/>
          </a:p>
        </p:txBody>
      </p:sp>
      <p:sp>
        <p:nvSpPr>
          <p:cNvPr id="9" name="コンテンツ プレースホルダー 2">
            <a:extLst>
              <a:ext uri="{FF2B5EF4-FFF2-40B4-BE49-F238E27FC236}">
                <a16:creationId xmlns:a16="http://schemas.microsoft.com/office/drawing/2014/main" id="{22256218-253B-4CFA-5A1A-97CF7103962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6587728-5561-CC7C-5405-FA80DB6F3830}"/>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14" name="グループ化 13">
            <a:extLst>
              <a:ext uri="{FF2B5EF4-FFF2-40B4-BE49-F238E27FC236}">
                <a16:creationId xmlns:a16="http://schemas.microsoft.com/office/drawing/2014/main" id="{3DFEA972-4FC3-FF78-822F-551B14EC6014}"/>
              </a:ext>
            </a:extLst>
          </p:cNvPr>
          <p:cNvGrpSpPr/>
          <p:nvPr/>
        </p:nvGrpSpPr>
        <p:grpSpPr>
          <a:xfrm>
            <a:off x="6562150" y="0"/>
            <a:ext cx="5629850" cy="3097343"/>
            <a:chOff x="5793092" y="1902606"/>
            <a:chExt cx="4369302" cy="2123819"/>
          </a:xfrm>
        </p:grpSpPr>
        <p:pic>
          <p:nvPicPr>
            <p:cNvPr id="15" name="図 14" descr="グラフィカル ユーザー インターフェイス&#10;&#10;自動的に生成された説明">
              <a:extLst>
                <a:ext uri="{FF2B5EF4-FFF2-40B4-BE49-F238E27FC236}">
                  <a16:creationId xmlns:a16="http://schemas.microsoft.com/office/drawing/2014/main" id="{6082FB53-8009-559F-18F9-93FF0E72A3A4}"/>
                </a:ext>
              </a:extLst>
            </p:cNvPr>
            <p:cNvPicPr>
              <a:picLocks noChangeAspect="1"/>
            </p:cNvPicPr>
            <p:nvPr/>
          </p:nvPicPr>
          <p:blipFill>
            <a:blip r:embed="rId5"/>
            <a:stretch>
              <a:fillRect/>
            </a:stretch>
          </p:blipFill>
          <p:spPr>
            <a:xfrm>
              <a:off x="5793092" y="1902606"/>
              <a:ext cx="4369302" cy="2123819"/>
            </a:xfrm>
            <a:prstGeom prst="rect">
              <a:avLst/>
            </a:prstGeom>
          </p:spPr>
        </p:pic>
        <p:sp>
          <p:nvSpPr>
            <p:cNvPr id="16" name="四角形吹き出し 15">
              <a:extLst>
                <a:ext uri="{FF2B5EF4-FFF2-40B4-BE49-F238E27FC236}">
                  <a16:creationId xmlns:a16="http://schemas.microsoft.com/office/drawing/2014/main" id="{9FF11F49-AC89-9014-453D-19FA2F437429}"/>
                </a:ext>
              </a:extLst>
            </p:cNvPr>
            <p:cNvSpPr/>
            <p:nvPr/>
          </p:nvSpPr>
          <p:spPr>
            <a:xfrm>
              <a:off x="6266690" y="2868932"/>
              <a:ext cx="1885898" cy="399593"/>
            </a:xfrm>
            <a:prstGeom prst="wedgeRectCallout">
              <a:avLst>
                <a:gd name="adj1" fmla="val -54602"/>
                <a:gd name="adj2" fmla="val -122973"/>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検出器温度</a:t>
              </a:r>
            </a:p>
          </p:txBody>
        </p:sp>
      </p:grpSp>
      <p:pic>
        <p:nvPicPr>
          <p:cNvPr id="18" name="vlc-record-2024-09-13-16h37m25s-rtsp___localhost_12345_live-.mp4">
            <a:hlinkClick r:id="" action="ppaction://media"/>
            <a:extLst>
              <a:ext uri="{FF2B5EF4-FFF2-40B4-BE49-F238E27FC236}">
                <a16:creationId xmlns:a16="http://schemas.microsoft.com/office/drawing/2014/main" id="{204CF705-2FF0-8C99-5124-6794072F75B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30938" y="2452558"/>
            <a:ext cx="5635752" cy="3170110"/>
          </a:xfrm>
          <a:prstGeom prst="rect">
            <a:avLst/>
          </a:prstGeom>
        </p:spPr>
      </p:pic>
    </p:spTree>
    <p:extLst>
      <p:ext uri="{BB962C8B-B14F-4D97-AF65-F5344CB8AC3E}">
        <p14:creationId xmlns:p14="http://schemas.microsoft.com/office/powerpoint/2010/main" val="213100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6"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8"/>
                                        </p:tgtEl>
                                      </p:cBhvr>
                                    </p:cmd>
                                  </p:childTnLst>
                                </p:cTn>
                              </p:par>
                            </p:childTnLst>
                          </p:cTn>
                        </p:par>
                      </p:childTnLst>
                    </p:cTn>
                  </p:par>
                </p:childTnLst>
              </p:cTn>
              <p:nextCondLst>
                <p:cond evt="onClick" delay="0">
                  <p:tgtEl>
                    <p:spTgt spid="18"/>
                  </p:tgtEl>
                </p:cond>
              </p:nextCondLst>
            </p:seq>
            <p:video>
              <p:cMediaNode vol="80000">
                <p:cTn id="12" fill="hold" display="0">
                  <p:stCondLst>
                    <p:cond delay="indefinite"/>
                  </p:stCondLst>
                </p:cTn>
                <p:tgtEl>
                  <p:spTgt spid="18"/>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53C59-24FF-E939-94CA-516E01284C9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A49B49-5F8D-70CE-0C3B-AD04322BF205}"/>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仰角と方位角</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BDC86A38-D16C-C445-ABCB-8084EDF5A66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0A17374-2BF6-0280-9F39-FF85D6F01445}"/>
              </a:ext>
            </a:extLst>
          </p:cNvPr>
          <p:cNvSpPr>
            <a:spLocks noGrp="1"/>
          </p:cNvSpPr>
          <p:nvPr>
            <p:ph type="sldNum" sz="quarter" idx="12"/>
          </p:nvPr>
        </p:nvSpPr>
        <p:spPr/>
        <p:txBody>
          <a:bodyPr/>
          <a:lstStyle/>
          <a:p>
            <a:fld id="{A346F7B0-2C6C-2749-AD43-9AA6CBC0C428}" type="slidenum">
              <a:rPr kumimoji="1" lang="ja-JP" altLang="en-US" smtClean="0"/>
              <a:t>27</a:t>
            </a:fld>
            <a:endParaRPr kumimoji="1" lang="ja-JP" altLang="en-US"/>
          </a:p>
        </p:txBody>
      </p:sp>
      <p:sp>
        <p:nvSpPr>
          <p:cNvPr id="9" name="コンテンツ プレースホルダー 2">
            <a:extLst>
              <a:ext uri="{FF2B5EF4-FFF2-40B4-BE49-F238E27FC236}">
                <a16:creationId xmlns:a16="http://schemas.microsoft.com/office/drawing/2014/main" id="{C9737E85-6343-E17A-5B70-5A7DD9E1A3FB}"/>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711EF33-89AC-4200-049E-96459C6E5DF4}"/>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09125A1F-91B2-48E3-2F28-C5414554622D}"/>
              </a:ext>
            </a:extLst>
          </p:cNvPr>
          <p:cNvGrpSpPr/>
          <p:nvPr/>
        </p:nvGrpSpPr>
        <p:grpSpPr>
          <a:xfrm>
            <a:off x="745530" y="1489521"/>
            <a:ext cx="4313383" cy="3543471"/>
            <a:chOff x="4685945" y="2777823"/>
            <a:chExt cx="6484941" cy="5964692"/>
          </a:xfrm>
        </p:grpSpPr>
        <p:sp>
          <p:nvSpPr>
            <p:cNvPr id="7" name="台形 6">
              <a:extLst>
                <a:ext uri="{FF2B5EF4-FFF2-40B4-BE49-F238E27FC236}">
                  <a16:creationId xmlns:a16="http://schemas.microsoft.com/office/drawing/2014/main" id="{3DFEF108-7640-8F5F-3F71-B1D2E3118D4B}"/>
                </a:ext>
              </a:extLst>
            </p:cNvPr>
            <p:cNvSpPr/>
            <p:nvPr/>
          </p:nvSpPr>
          <p:spPr>
            <a:xfrm rot="9264224">
              <a:off x="8119928" y="2777823"/>
              <a:ext cx="1368252" cy="1340285"/>
            </a:xfrm>
            <a:prstGeom prst="trapezoid">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正方形/長方形 7">
              <a:extLst>
                <a:ext uri="{FF2B5EF4-FFF2-40B4-BE49-F238E27FC236}">
                  <a16:creationId xmlns:a16="http://schemas.microsoft.com/office/drawing/2014/main" id="{DBABEA24-63E1-38D2-A7C4-5363C9B6220D}"/>
                </a:ext>
              </a:extLst>
            </p:cNvPr>
            <p:cNvSpPr/>
            <p:nvPr/>
          </p:nvSpPr>
          <p:spPr>
            <a:xfrm rot="20051636">
              <a:off x="8346733" y="3965392"/>
              <a:ext cx="2192054" cy="1390389"/>
            </a:xfrm>
            <a:prstGeom prst="rect">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10" name="正方形/長方形 9">
              <a:extLst>
                <a:ext uri="{FF2B5EF4-FFF2-40B4-BE49-F238E27FC236}">
                  <a16:creationId xmlns:a16="http://schemas.microsoft.com/office/drawing/2014/main" id="{F065D821-5599-394E-D4E1-CCBAF3EC6809}"/>
                </a:ext>
              </a:extLst>
            </p:cNvPr>
            <p:cNvSpPr/>
            <p:nvPr/>
          </p:nvSpPr>
          <p:spPr>
            <a:xfrm>
              <a:off x="7714634" y="5562931"/>
              <a:ext cx="3456252" cy="401299"/>
            </a:xfrm>
            <a:prstGeom prst="rect">
              <a:avLst/>
            </a:prstGeom>
            <a:solidFill>
              <a:schemeClr val="bg2">
                <a:lumMod val="75000"/>
              </a:schemeClr>
            </a:solid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1" name="円弧 10">
              <a:extLst>
                <a:ext uri="{FF2B5EF4-FFF2-40B4-BE49-F238E27FC236}">
                  <a16:creationId xmlns:a16="http://schemas.microsoft.com/office/drawing/2014/main" id="{665E6D70-7BE8-92F9-4790-B8BC9934EA67}"/>
                </a:ext>
              </a:extLst>
            </p:cNvPr>
            <p:cNvSpPr/>
            <p:nvPr/>
          </p:nvSpPr>
          <p:spPr>
            <a:xfrm rot="15691279">
              <a:off x="6319015" y="4638337"/>
              <a:ext cx="5491293" cy="2717063"/>
            </a:xfrm>
            <a:prstGeom prst="arc">
              <a:avLst>
                <a:gd name="adj1" fmla="val 17682569"/>
                <a:gd name="adj2" fmla="val 20833106"/>
              </a:avLst>
            </a:prstGeom>
            <a:ln w="635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ES" altLang="en-US"/>
            </a:p>
          </p:txBody>
        </p:sp>
        <p:sp>
          <p:nvSpPr>
            <p:cNvPr id="12" name="テキスト ボックス 11">
              <a:extLst>
                <a:ext uri="{FF2B5EF4-FFF2-40B4-BE49-F238E27FC236}">
                  <a16:creationId xmlns:a16="http://schemas.microsoft.com/office/drawing/2014/main" id="{72709958-859F-3363-3814-67F0232A38CB}"/>
                </a:ext>
              </a:extLst>
            </p:cNvPr>
            <p:cNvSpPr txBox="1"/>
            <p:nvPr/>
          </p:nvSpPr>
          <p:spPr>
            <a:xfrm>
              <a:off x="4685945" y="3838143"/>
              <a:ext cx="3242535" cy="673501"/>
            </a:xfrm>
            <a:prstGeom prst="rect">
              <a:avLst/>
            </a:prstGeom>
            <a:noFill/>
          </p:spPr>
          <p:txBody>
            <a:bodyPr wrap="square" rtlCol="0">
              <a:spAutoFit/>
            </a:bodyPr>
            <a:lstStyle/>
            <a:p>
              <a:r>
                <a:rPr lang="ja-ES" altLang="en-US" sz="2000" dirty="0">
                  <a:latin typeface="Meiryo" panose="020B0604030504040204" pitchFamily="34" charset="-128"/>
                  <a:ea typeface="Meiryo" panose="020B0604030504040204" pitchFamily="34" charset="-128"/>
                </a:rPr>
                <a:t>仰角</a:t>
              </a:r>
              <a:r>
                <a:rPr lang="en-US" altLang="ja-ES" sz="2000" dirty="0">
                  <a:latin typeface="Meiryo" panose="020B0604030504040204" pitchFamily="34" charset="-128"/>
                  <a:ea typeface="Meiryo" panose="020B0604030504040204" pitchFamily="34" charset="-128"/>
                </a:rPr>
                <a:t>: 70°</a:t>
              </a:r>
              <a:r>
                <a:rPr lang="ja-ES" altLang="en-US" sz="2000" dirty="0">
                  <a:latin typeface="Meiryo" panose="020B0604030504040204" pitchFamily="34" charset="-128"/>
                  <a:ea typeface="Meiryo" panose="020B0604030504040204" pitchFamily="34" charset="-128"/>
                </a:rPr>
                <a:t>に固定</a:t>
              </a:r>
              <a:endParaRPr kumimoji="1" lang="ja-ES" altLang="en-US" sz="2000" dirty="0">
                <a:latin typeface="Meiryo" panose="020B0604030504040204" pitchFamily="34" charset="-128"/>
                <a:ea typeface="Meiryo" panose="020B0604030504040204" pitchFamily="34" charset="-128"/>
              </a:endParaRPr>
            </a:p>
          </p:txBody>
        </p:sp>
        <p:sp>
          <p:nvSpPr>
            <p:cNvPr id="13" name="上カーブ矢印 12">
              <a:extLst>
                <a:ext uri="{FF2B5EF4-FFF2-40B4-BE49-F238E27FC236}">
                  <a16:creationId xmlns:a16="http://schemas.microsoft.com/office/drawing/2014/main" id="{E5C41FB8-FB4D-9B9E-0895-C261A0CF88D1}"/>
                </a:ext>
              </a:extLst>
            </p:cNvPr>
            <p:cNvSpPr/>
            <p:nvPr/>
          </p:nvSpPr>
          <p:spPr>
            <a:xfrm rot="10800000" flipV="1">
              <a:off x="7714633" y="5576521"/>
              <a:ext cx="3412471" cy="340456"/>
            </a:xfrm>
            <a:prstGeom prst="curvedUpArrow">
              <a:avLst>
                <a:gd name="adj1" fmla="val 36224"/>
                <a:gd name="adj2" fmla="val 115634"/>
                <a:gd name="adj3" fmla="val 27561"/>
              </a:avLst>
            </a:prstGeom>
            <a:solidFill>
              <a:srgbClr val="FF0000"/>
            </a:solidFill>
            <a:ln>
              <a:solidFill>
                <a:srgbClr val="FF0000"/>
              </a:solidFill>
              <a:headEnd type="none"/>
              <a:tailEnd type="none" w="med" len="s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grpSp>
      <p:sp>
        <p:nvSpPr>
          <p:cNvPr id="14" name="テキスト ボックス 13">
            <a:extLst>
              <a:ext uri="{FF2B5EF4-FFF2-40B4-BE49-F238E27FC236}">
                <a16:creationId xmlns:a16="http://schemas.microsoft.com/office/drawing/2014/main" id="{2C3B47CB-36F9-9C98-A587-8DC960D391EF}"/>
              </a:ext>
            </a:extLst>
          </p:cNvPr>
          <p:cNvSpPr txBox="1"/>
          <p:nvPr/>
        </p:nvSpPr>
        <p:spPr>
          <a:xfrm>
            <a:off x="5217580" y="3107527"/>
            <a:ext cx="1724210" cy="400110"/>
          </a:xfrm>
          <a:prstGeom prst="rect">
            <a:avLst/>
          </a:prstGeom>
          <a:noFill/>
        </p:spPr>
        <p:txBody>
          <a:bodyPr wrap="square" rtlCol="0">
            <a:spAutoFit/>
          </a:bodyPr>
          <a:lstStyle/>
          <a:p>
            <a:r>
              <a:rPr lang="ja-ES" altLang="en-US" sz="2000" dirty="0">
                <a:latin typeface="Meiryo" panose="020B0604030504040204" pitchFamily="34" charset="-128"/>
                <a:ea typeface="Meiryo" panose="020B0604030504040204" pitchFamily="34" charset="-128"/>
              </a:rPr>
              <a:t>方位角</a:t>
            </a:r>
            <a:r>
              <a:rPr lang="en-US" altLang="ja-ES" sz="2000" dirty="0">
                <a:latin typeface="Meiryo" panose="020B0604030504040204" pitchFamily="34" charset="-128"/>
                <a:ea typeface="Meiryo" panose="020B0604030504040204" pitchFamily="34" charset="-128"/>
              </a:rPr>
              <a:t>: </a:t>
            </a:r>
            <a:r>
              <a:rPr lang="ja-ES" altLang="en-US" sz="2000" dirty="0">
                <a:latin typeface="Meiryo" panose="020B0604030504040204" pitchFamily="34" charset="-128"/>
                <a:ea typeface="Meiryo" panose="020B0604030504040204" pitchFamily="34" charset="-128"/>
              </a:rPr>
              <a:t>回転</a:t>
            </a:r>
            <a:endParaRPr kumimoji="1" lang="ja-ES" altLang="en-US" sz="2000" dirty="0">
              <a:latin typeface="Meiryo" panose="020B0604030504040204" pitchFamily="34" charset="-128"/>
              <a:ea typeface="Meiryo" panose="020B0604030504040204" pitchFamily="34" charset="-128"/>
            </a:endParaRPr>
          </a:p>
        </p:txBody>
      </p:sp>
      <p:grpSp>
        <p:nvGrpSpPr>
          <p:cNvPr id="15" name="グループ化 14">
            <a:extLst>
              <a:ext uri="{FF2B5EF4-FFF2-40B4-BE49-F238E27FC236}">
                <a16:creationId xmlns:a16="http://schemas.microsoft.com/office/drawing/2014/main" id="{5487B864-7F75-20DD-2FCF-103FCDD5342B}"/>
              </a:ext>
            </a:extLst>
          </p:cNvPr>
          <p:cNvGrpSpPr/>
          <p:nvPr/>
        </p:nvGrpSpPr>
        <p:grpSpPr>
          <a:xfrm>
            <a:off x="1585474" y="3813341"/>
            <a:ext cx="4963094" cy="2272380"/>
            <a:chOff x="5329127" y="34321"/>
            <a:chExt cx="6774900" cy="3446210"/>
          </a:xfrm>
        </p:grpSpPr>
        <p:pic>
          <p:nvPicPr>
            <p:cNvPr id="16" name="図 15" descr="帽子, カラフル, 食品, ボール が含まれている画像&#10;&#10;自動的に生成された説明">
              <a:extLst>
                <a:ext uri="{FF2B5EF4-FFF2-40B4-BE49-F238E27FC236}">
                  <a16:creationId xmlns:a16="http://schemas.microsoft.com/office/drawing/2014/main" id="{2FD18412-34C6-4E62-848F-032516FA5BA7}"/>
                </a:ext>
              </a:extLst>
            </p:cNvPr>
            <p:cNvPicPr>
              <a:picLocks noChangeAspect="1"/>
            </p:cNvPicPr>
            <p:nvPr/>
          </p:nvPicPr>
          <p:blipFill>
            <a:blip r:embed="rId3"/>
            <a:stretch>
              <a:fillRect/>
            </a:stretch>
          </p:blipFill>
          <p:spPr>
            <a:xfrm>
              <a:off x="5470566" y="621150"/>
              <a:ext cx="5486398" cy="2743199"/>
            </a:xfrm>
            <a:prstGeom prst="rect">
              <a:avLst/>
            </a:prstGeom>
          </p:spPr>
        </p:pic>
        <p:sp>
          <p:nvSpPr>
            <p:cNvPr id="17" name="テキスト ボックス 16">
              <a:extLst>
                <a:ext uri="{FF2B5EF4-FFF2-40B4-BE49-F238E27FC236}">
                  <a16:creationId xmlns:a16="http://schemas.microsoft.com/office/drawing/2014/main" id="{EFFEBC20-97C7-F07E-71F0-CD7611939330}"/>
                </a:ext>
              </a:extLst>
            </p:cNvPr>
            <p:cNvSpPr txBox="1"/>
            <p:nvPr/>
          </p:nvSpPr>
          <p:spPr>
            <a:xfrm>
              <a:off x="10110875" y="2967092"/>
              <a:ext cx="1937290" cy="513439"/>
            </a:xfrm>
            <a:prstGeom prst="rect">
              <a:avLst/>
            </a:prstGeom>
            <a:noFill/>
          </p:spPr>
          <p:txBody>
            <a:bodyPr wrap="square" rtlCol="0">
              <a:spAutoFit/>
            </a:bodyPr>
            <a:lstStyle/>
            <a:p>
              <a:r>
                <a:rPr kumimoji="1" lang="en-US" altLang="ja-ES" sz="1600" dirty="0">
                  <a:latin typeface="Meiryo" panose="020B0604030504040204" pitchFamily="34" charset="-128"/>
                  <a:ea typeface="Meiryo" panose="020B0604030504040204" pitchFamily="34" charset="-128"/>
                </a:rPr>
                <a:t>From WMAP</a:t>
              </a:r>
              <a:endParaRPr kumimoji="1" lang="ja-ES" altLang="en-US" sz="1600" dirty="0">
                <a:latin typeface="Meiryo" panose="020B0604030504040204" pitchFamily="34" charset="-128"/>
                <a:ea typeface="Meiryo" panose="020B0604030504040204" pitchFamily="34" charset="-128"/>
              </a:endParaRPr>
            </a:p>
          </p:txBody>
        </p:sp>
        <p:cxnSp>
          <p:nvCxnSpPr>
            <p:cNvPr id="18" name="直線コネクタ 17">
              <a:extLst>
                <a:ext uri="{FF2B5EF4-FFF2-40B4-BE49-F238E27FC236}">
                  <a16:creationId xmlns:a16="http://schemas.microsoft.com/office/drawing/2014/main" id="{7CBA03C5-66C6-2D51-383A-38C5F5D5B225}"/>
                </a:ext>
              </a:extLst>
            </p:cNvPr>
            <p:cNvCxnSpPr>
              <a:cxnSpLocks/>
            </p:cNvCxnSpPr>
            <p:nvPr/>
          </p:nvCxnSpPr>
          <p:spPr>
            <a:xfrm>
              <a:off x="5818840" y="1027869"/>
              <a:ext cx="4703794" cy="0"/>
            </a:xfrm>
            <a:prstGeom prst="line">
              <a:avLst/>
            </a:prstGeom>
            <a:ln w="635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9" name="直線コネクタ 18">
              <a:extLst>
                <a:ext uri="{FF2B5EF4-FFF2-40B4-BE49-F238E27FC236}">
                  <a16:creationId xmlns:a16="http://schemas.microsoft.com/office/drawing/2014/main" id="{D1BF7B71-4B26-5967-7D61-17089094BD0D}"/>
                </a:ext>
              </a:extLst>
            </p:cNvPr>
            <p:cNvCxnSpPr>
              <a:cxnSpLocks/>
            </p:cNvCxnSpPr>
            <p:nvPr/>
          </p:nvCxnSpPr>
          <p:spPr>
            <a:xfrm>
              <a:off x="5410201" y="2070355"/>
              <a:ext cx="5630332" cy="0"/>
            </a:xfrm>
            <a:prstGeom prst="line">
              <a:avLst/>
            </a:prstGeom>
            <a:ln w="63500">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20" name="ドーナツ 19">
              <a:extLst>
                <a:ext uri="{FF2B5EF4-FFF2-40B4-BE49-F238E27FC236}">
                  <a16:creationId xmlns:a16="http://schemas.microsoft.com/office/drawing/2014/main" id="{F6BBA106-9329-E09F-50C0-BC1E4BB1DB53}"/>
                </a:ext>
              </a:extLst>
            </p:cNvPr>
            <p:cNvSpPr/>
            <p:nvPr/>
          </p:nvSpPr>
          <p:spPr>
            <a:xfrm>
              <a:off x="8610600" y="1037075"/>
              <a:ext cx="1030111" cy="1030426"/>
            </a:xfrm>
            <a:prstGeom prst="donut">
              <a:avLst>
                <a:gd name="adj" fmla="val 17693"/>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1" name="右矢印 20">
              <a:extLst>
                <a:ext uri="{FF2B5EF4-FFF2-40B4-BE49-F238E27FC236}">
                  <a16:creationId xmlns:a16="http://schemas.microsoft.com/office/drawing/2014/main" id="{EADF393F-B737-6C7E-860D-8AE1E48148C9}"/>
                </a:ext>
              </a:extLst>
            </p:cNvPr>
            <p:cNvSpPr/>
            <p:nvPr/>
          </p:nvSpPr>
          <p:spPr>
            <a:xfrm rot="10800000">
              <a:off x="7101572" y="1341451"/>
              <a:ext cx="1308649" cy="440266"/>
            </a:xfrm>
            <a:prstGeom prst="rightArrow">
              <a:avLst>
                <a:gd name="adj1" fmla="val 50000"/>
                <a:gd name="adj2" fmla="val 50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円弧 21">
              <a:extLst>
                <a:ext uri="{FF2B5EF4-FFF2-40B4-BE49-F238E27FC236}">
                  <a16:creationId xmlns:a16="http://schemas.microsoft.com/office/drawing/2014/main" id="{401D33B6-8AC6-1CFF-B98B-A4D7B004C18F}"/>
                </a:ext>
              </a:extLst>
            </p:cNvPr>
            <p:cNvSpPr/>
            <p:nvPr/>
          </p:nvSpPr>
          <p:spPr>
            <a:xfrm rot="2846161">
              <a:off x="8849781" y="964494"/>
              <a:ext cx="1128714" cy="1194178"/>
            </a:xfrm>
            <a:prstGeom prst="arc">
              <a:avLst/>
            </a:prstGeom>
            <a:noFill/>
            <a:ln w="63500">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23" name="正方形/長方形 22">
              <a:extLst>
                <a:ext uri="{FF2B5EF4-FFF2-40B4-BE49-F238E27FC236}">
                  <a16:creationId xmlns:a16="http://schemas.microsoft.com/office/drawing/2014/main" id="{768135C4-B3E7-3AC2-2D86-C9D4A85C138F}"/>
                </a:ext>
              </a:extLst>
            </p:cNvPr>
            <p:cNvSpPr/>
            <p:nvPr/>
          </p:nvSpPr>
          <p:spPr>
            <a:xfrm>
              <a:off x="5329127" y="1297438"/>
              <a:ext cx="1641138" cy="49263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地球の自転</a:t>
              </a:r>
              <a:endParaRPr kumimoji="1" lang="en-US" altLang="ja-ES" sz="1600" dirty="0">
                <a:latin typeface="Meiryo" panose="020B0604030504040204" pitchFamily="34" charset="-128"/>
                <a:ea typeface="Meiryo" panose="020B0604030504040204" pitchFamily="34" charset="-128"/>
              </a:endParaRPr>
            </a:p>
          </p:txBody>
        </p:sp>
        <p:sp>
          <p:nvSpPr>
            <p:cNvPr id="24" name="正方形/長方形 23">
              <a:extLst>
                <a:ext uri="{FF2B5EF4-FFF2-40B4-BE49-F238E27FC236}">
                  <a16:creationId xmlns:a16="http://schemas.microsoft.com/office/drawing/2014/main" id="{3107DEF7-56EA-486E-A1E4-46C621000916}"/>
                </a:ext>
              </a:extLst>
            </p:cNvPr>
            <p:cNvSpPr/>
            <p:nvPr/>
          </p:nvSpPr>
          <p:spPr>
            <a:xfrm>
              <a:off x="10166737" y="1341450"/>
              <a:ext cx="1937290" cy="48492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望遠鏡の回転</a:t>
              </a:r>
              <a:endParaRPr kumimoji="1" lang="en-US" altLang="ja-ES" sz="1600" dirty="0">
                <a:latin typeface="Meiryo" panose="020B0604030504040204" pitchFamily="34" charset="-128"/>
                <a:ea typeface="Meiryo" panose="020B0604030504040204" pitchFamily="34" charset="-128"/>
              </a:endParaRPr>
            </a:p>
          </p:txBody>
        </p:sp>
        <p:sp>
          <p:nvSpPr>
            <p:cNvPr id="25" name="正方形/長方形 24">
              <a:extLst>
                <a:ext uri="{FF2B5EF4-FFF2-40B4-BE49-F238E27FC236}">
                  <a16:creationId xmlns:a16="http://schemas.microsoft.com/office/drawing/2014/main" id="{5CBAC172-C218-2DDE-1D83-C31D811E3BC2}"/>
                </a:ext>
              </a:extLst>
            </p:cNvPr>
            <p:cNvSpPr/>
            <p:nvPr/>
          </p:nvSpPr>
          <p:spPr>
            <a:xfrm>
              <a:off x="6471141" y="34321"/>
              <a:ext cx="3485247" cy="49263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1600" dirty="0">
                  <a:latin typeface="Meiryo" panose="020B0604030504040204" pitchFamily="34" charset="-128"/>
                  <a:ea typeface="Meiryo" panose="020B0604030504040204" pitchFamily="34" charset="-128"/>
                </a:rPr>
                <a:t>全天の約半分をスキャン</a:t>
              </a:r>
              <a:endParaRPr kumimoji="1" lang="en-US" altLang="ja-ES" sz="1600" dirty="0">
                <a:latin typeface="Meiryo" panose="020B0604030504040204" pitchFamily="34" charset="-128"/>
                <a:ea typeface="Meiryo" panose="020B0604030504040204" pitchFamily="34" charset="-128"/>
              </a:endParaRPr>
            </a:p>
          </p:txBody>
        </p:sp>
      </p:grpSp>
      <p:sp>
        <p:nvSpPr>
          <p:cNvPr id="26" name="テキスト ボックス 25">
            <a:extLst>
              <a:ext uri="{FF2B5EF4-FFF2-40B4-BE49-F238E27FC236}">
                <a16:creationId xmlns:a16="http://schemas.microsoft.com/office/drawing/2014/main" id="{0028B8A6-D26C-74D3-5537-6FF1D4664CC8}"/>
              </a:ext>
            </a:extLst>
          </p:cNvPr>
          <p:cNvSpPr txBox="1"/>
          <p:nvPr/>
        </p:nvSpPr>
        <p:spPr>
          <a:xfrm>
            <a:off x="7175658" y="1852393"/>
            <a:ext cx="4228155" cy="1200329"/>
          </a:xfrm>
          <a:prstGeom prst="rect">
            <a:avLst/>
          </a:prstGeom>
          <a:solidFill>
            <a:schemeClr val="bg1"/>
          </a:solidFill>
        </p:spPr>
        <p:txBody>
          <a:bodyPr wrap="square" rtlCol="0">
            <a:spAutoFit/>
          </a:bodyPr>
          <a:lstStyle/>
          <a:p>
            <a:r>
              <a:rPr kumimoji="1" lang="en-US" altLang="ja-ES" sz="2400" dirty="0" err="1">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では、仰角を</a:t>
            </a:r>
            <a:r>
              <a:rPr kumimoji="1" lang="en-US" altLang="ja-ES" sz="2400" dirty="0">
                <a:latin typeface="Meiryo" panose="020B0604030504040204" pitchFamily="34" charset="-128"/>
                <a:ea typeface="Meiryo" panose="020B0604030504040204" pitchFamily="34" charset="-128"/>
                <a:cs typeface="Arial" panose="020B0604020202020204" pitchFamily="34" charset="0"/>
              </a:rPr>
              <a:t>70°</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に固定して方位角方向に高速回転を行う</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7" name="テキスト ボックス 26">
            <a:extLst>
              <a:ext uri="{FF2B5EF4-FFF2-40B4-BE49-F238E27FC236}">
                <a16:creationId xmlns:a16="http://schemas.microsoft.com/office/drawing/2014/main" id="{4527112F-CD9F-8B67-E9B0-002628753F01}"/>
              </a:ext>
            </a:extLst>
          </p:cNvPr>
          <p:cNvSpPr txBox="1"/>
          <p:nvPr/>
        </p:nvSpPr>
        <p:spPr>
          <a:xfrm>
            <a:off x="7175658" y="4226519"/>
            <a:ext cx="4228155" cy="1200329"/>
          </a:xfrm>
          <a:prstGeom prst="rect">
            <a:avLst/>
          </a:prstGeom>
          <a:solidFill>
            <a:schemeClr val="bg1"/>
          </a:solid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地球の自転と望遠鏡の回転を組み合わせることで全天の広い領域をスキャン</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620940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3BA97-0B04-2743-0B07-CFCEEA14BD0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523E244-5077-DA92-7B1B-F163E73D623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a:t>
            </a:r>
            <a:r>
              <a:rPr kumimoji="1" lang="en-US" altLang="ja-ES" sz="3600" dirty="0">
                <a:latin typeface="Meiryo" panose="020B0604030504040204" pitchFamily="34" charset="-128"/>
                <a:ea typeface="Meiryo" panose="020B0604030504040204" pitchFamily="34" charset="-128"/>
              </a:rPr>
              <a:t>DAQ</a:t>
            </a:r>
            <a:r>
              <a:rPr kumimoji="1" lang="ja-ES" altLang="en-US" sz="3600" dirty="0">
                <a:latin typeface="Meiryo" panose="020B0604030504040204" pitchFamily="34" charset="-128"/>
                <a:ea typeface="Meiryo" panose="020B0604030504040204" pitchFamily="34" charset="-128"/>
              </a:rPr>
              <a:t>の役割</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E01655A-2B8E-A024-5941-564B40D9950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8FA9682-EC17-4C40-887A-18E8CC75E864}"/>
              </a:ext>
            </a:extLst>
          </p:cNvPr>
          <p:cNvSpPr>
            <a:spLocks noGrp="1"/>
          </p:cNvSpPr>
          <p:nvPr>
            <p:ph type="sldNum" sz="quarter" idx="12"/>
          </p:nvPr>
        </p:nvSpPr>
        <p:spPr/>
        <p:txBody>
          <a:bodyPr/>
          <a:lstStyle/>
          <a:p>
            <a:fld id="{A346F7B0-2C6C-2749-AD43-9AA6CBC0C428}" type="slidenum">
              <a:rPr kumimoji="1" lang="ja-JP" altLang="en-US" smtClean="0"/>
              <a:t>28</a:t>
            </a:fld>
            <a:endParaRPr kumimoji="1" lang="ja-JP" altLang="en-US"/>
          </a:p>
        </p:txBody>
      </p:sp>
      <p:sp>
        <p:nvSpPr>
          <p:cNvPr id="9" name="コンテンツ プレースホルダー 2">
            <a:extLst>
              <a:ext uri="{FF2B5EF4-FFF2-40B4-BE49-F238E27FC236}">
                <a16:creationId xmlns:a16="http://schemas.microsoft.com/office/drawing/2014/main" id="{F9C6CC6C-9CC8-D0CD-694E-0E6D5FB1589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5AEEC74-ECA3-9C99-2F74-D22BA31A413F}"/>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7" name="グループ化 6">
            <a:extLst>
              <a:ext uri="{FF2B5EF4-FFF2-40B4-BE49-F238E27FC236}">
                <a16:creationId xmlns:a16="http://schemas.microsoft.com/office/drawing/2014/main" id="{108D03E3-0039-9429-C1B6-15F96C62A889}"/>
              </a:ext>
            </a:extLst>
          </p:cNvPr>
          <p:cNvGrpSpPr/>
          <p:nvPr/>
        </p:nvGrpSpPr>
        <p:grpSpPr>
          <a:xfrm>
            <a:off x="200598" y="1821831"/>
            <a:ext cx="5805617" cy="3233296"/>
            <a:chOff x="700421" y="857128"/>
            <a:chExt cx="9308749" cy="4809527"/>
          </a:xfrm>
        </p:grpSpPr>
        <p:grpSp>
          <p:nvGrpSpPr>
            <p:cNvPr id="10" name="グループ化 9">
              <a:extLst>
                <a:ext uri="{FF2B5EF4-FFF2-40B4-BE49-F238E27FC236}">
                  <a16:creationId xmlns:a16="http://schemas.microsoft.com/office/drawing/2014/main" id="{45295A14-2396-7380-11E7-05ABAC867962}"/>
                </a:ext>
              </a:extLst>
            </p:cNvPr>
            <p:cNvGrpSpPr/>
            <p:nvPr/>
          </p:nvGrpSpPr>
          <p:grpSpPr>
            <a:xfrm>
              <a:off x="700421" y="857128"/>
              <a:ext cx="9124701" cy="4809527"/>
              <a:chOff x="380381" y="1465135"/>
              <a:chExt cx="9124701" cy="4809527"/>
            </a:xfrm>
          </p:grpSpPr>
          <p:sp>
            <p:nvSpPr>
              <p:cNvPr id="18" name="正方形/長方形 17">
                <a:extLst>
                  <a:ext uri="{FF2B5EF4-FFF2-40B4-BE49-F238E27FC236}">
                    <a16:creationId xmlns:a16="http://schemas.microsoft.com/office/drawing/2014/main" id="{4549B342-0BBB-4323-C19E-D0F49BAB64B9}"/>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19" name="グループ化 18">
                <a:extLst>
                  <a:ext uri="{FF2B5EF4-FFF2-40B4-BE49-F238E27FC236}">
                    <a16:creationId xmlns:a16="http://schemas.microsoft.com/office/drawing/2014/main" id="{2D52A7B7-087F-02E5-3346-64416CCFB3CC}"/>
                  </a:ext>
                </a:extLst>
              </p:cNvPr>
              <p:cNvGrpSpPr/>
              <p:nvPr/>
            </p:nvGrpSpPr>
            <p:grpSpPr>
              <a:xfrm>
                <a:off x="380381" y="2678028"/>
                <a:ext cx="9124701" cy="3113775"/>
                <a:chOff x="380381" y="2678028"/>
                <a:chExt cx="9124701" cy="3113775"/>
              </a:xfrm>
            </p:grpSpPr>
            <p:sp>
              <p:nvSpPr>
                <p:cNvPr id="20" name="テキスト ボックス 19">
                  <a:extLst>
                    <a:ext uri="{FF2B5EF4-FFF2-40B4-BE49-F238E27FC236}">
                      <a16:creationId xmlns:a16="http://schemas.microsoft.com/office/drawing/2014/main" id="{59B12758-4D4B-ABC8-D5B0-834F3F05C3F2}"/>
                    </a:ext>
                  </a:extLst>
                </p:cNvPr>
                <p:cNvSpPr txBox="1"/>
                <p:nvPr/>
              </p:nvSpPr>
              <p:spPr>
                <a:xfrm>
                  <a:off x="6562238" y="4405556"/>
                  <a:ext cx="2942844" cy="593244"/>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21" name="グループ化 20">
                  <a:extLst>
                    <a:ext uri="{FF2B5EF4-FFF2-40B4-BE49-F238E27FC236}">
                      <a16:creationId xmlns:a16="http://schemas.microsoft.com/office/drawing/2014/main" id="{14FB93E5-52CD-090C-1E4A-A528BEDED91A}"/>
                    </a:ext>
                  </a:extLst>
                </p:cNvPr>
                <p:cNvGrpSpPr/>
                <p:nvPr/>
              </p:nvGrpSpPr>
              <p:grpSpPr>
                <a:xfrm>
                  <a:off x="380381" y="2678028"/>
                  <a:ext cx="8468981" cy="3113775"/>
                  <a:chOff x="380381" y="2705737"/>
                  <a:chExt cx="8468981" cy="3113775"/>
                </a:xfrm>
              </p:grpSpPr>
              <p:sp>
                <p:nvSpPr>
                  <p:cNvPr id="22" name="テキスト ボックス 21">
                    <a:extLst>
                      <a:ext uri="{FF2B5EF4-FFF2-40B4-BE49-F238E27FC236}">
                        <a16:creationId xmlns:a16="http://schemas.microsoft.com/office/drawing/2014/main" id="{63B4FAB2-CF97-5C03-86AB-5480989E7A46}"/>
                      </a:ext>
                    </a:extLst>
                  </p:cNvPr>
                  <p:cNvSpPr txBox="1"/>
                  <p:nvPr/>
                </p:nvSpPr>
                <p:spPr>
                  <a:xfrm>
                    <a:off x="3120538" y="5226268"/>
                    <a:ext cx="2755392" cy="593244"/>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23" name="直線コネクタ 22">
                    <a:extLst>
                      <a:ext uri="{FF2B5EF4-FFF2-40B4-BE49-F238E27FC236}">
                        <a16:creationId xmlns:a16="http://schemas.microsoft.com/office/drawing/2014/main" id="{4DD6C3E4-2356-E94E-E58B-678CCC75C23B}"/>
                      </a:ext>
                    </a:extLst>
                  </p:cNvPr>
                  <p:cNvCxnSpPr>
                    <a:cxnSpLocks/>
                  </p:cNvCxnSpPr>
                  <p:nvPr/>
                </p:nvCxnSpPr>
                <p:spPr>
                  <a:xfrm>
                    <a:off x="2624005" y="4933225"/>
                    <a:ext cx="3712891"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右矢印 23">
                    <a:extLst>
                      <a:ext uri="{FF2B5EF4-FFF2-40B4-BE49-F238E27FC236}">
                        <a16:creationId xmlns:a16="http://schemas.microsoft.com/office/drawing/2014/main" id="{FB05CF49-731E-53CF-2A21-3AC781DC75A1}"/>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5" name="テキスト ボックス 24">
                    <a:extLst>
                      <a:ext uri="{FF2B5EF4-FFF2-40B4-BE49-F238E27FC236}">
                        <a16:creationId xmlns:a16="http://schemas.microsoft.com/office/drawing/2014/main" id="{74DC172C-4F27-D433-5ED5-0DB3A4F16D90}"/>
                      </a:ext>
                    </a:extLst>
                  </p:cNvPr>
                  <p:cNvSpPr txBox="1"/>
                  <p:nvPr/>
                </p:nvSpPr>
                <p:spPr>
                  <a:xfrm>
                    <a:off x="380381" y="2705737"/>
                    <a:ext cx="2755392" cy="593244"/>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26" name="テキスト ボックス 25">
                    <a:extLst>
                      <a:ext uri="{FF2B5EF4-FFF2-40B4-BE49-F238E27FC236}">
                        <a16:creationId xmlns:a16="http://schemas.microsoft.com/office/drawing/2014/main" id="{3CE71349-84EC-C601-0C97-77C52831F0EB}"/>
                      </a:ext>
                    </a:extLst>
                  </p:cNvPr>
                  <p:cNvSpPr txBox="1"/>
                  <p:nvPr/>
                </p:nvSpPr>
                <p:spPr>
                  <a:xfrm>
                    <a:off x="3756731" y="3882318"/>
                    <a:ext cx="2755392" cy="593244"/>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27" name="カギ線コネクタ 26">
                    <a:extLst>
                      <a:ext uri="{FF2B5EF4-FFF2-40B4-BE49-F238E27FC236}">
                        <a16:creationId xmlns:a16="http://schemas.microsoft.com/office/drawing/2014/main" id="{E151E5AE-A408-8C7C-2BA7-F6B48C65362F}"/>
                      </a:ext>
                    </a:extLst>
                  </p:cNvPr>
                  <p:cNvCxnSpPr>
                    <a:cxnSpLocks/>
                    <a:stCxn id="25" idx="3"/>
                    <a:endCxn id="14" idx="0"/>
                  </p:cNvCxnSpPr>
                  <p:nvPr/>
                </p:nvCxnSpPr>
                <p:spPr>
                  <a:xfrm>
                    <a:off x="3135772" y="3002359"/>
                    <a:ext cx="5713590" cy="912100"/>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曲線コネクタ 27">
                    <a:extLst>
                      <a:ext uri="{FF2B5EF4-FFF2-40B4-BE49-F238E27FC236}">
                        <a16:creationId xmlns:a16="http://schemas.microsoft.com/office/drawing/2014/main" id="{FB1142C5-05CC-38F0-74EE-332AF1698B1C}"/>
                      </a:ext>
                    </a:extLst>
                  </p:cNvPr>
                  <p:cNvCxnSpPr>
                    <a:cxnSpLocks/>
                    <a:stCxn id="25" idx="2"/>
                    <a:endCxn id="22" idx="1"/>
                  </p:cNvCxnSpPr>
                  <p:nvPr/>
                </p:nvCxnSpPr>
                <p:spPr>
                  <a:xfrm rot="16200000" flipH="1">
                    <a:off x="1327353" y="3729703"/>
                    <a:ext cx="2223909" cy="136246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4017489B-7048-98A5-6A8F-0A907B80C8D4}"/>
                      </a:ext>
                    </a:extLst>
                  </p:cNvPr>
                  <p:cNvSpPr txBox="1"/>
                  <p:nvPr/>
                </p:nvSpPr>
                <p:spPr>
                  <a:xfrm>
                    <a:off x="1503998" y="4073754"/>
                    <a:ext cx="1120007" cy="593244"/>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11" name="下矢印 10">
              <a:extLst>
                <a:ext uri="{FF2B5EF4-FFF2-40B4-BE49-F238E27FC236}">
                  <a16:creationId xmlns:a16="http://schemas.microsoft.com/office/drawing/2014/main" id="{830230F4-9FB7-56B6-AA27-D84437BFDBE3}"/>
                </a:ext>
              </a:extLst>
            </p:cNvPr>
            <p:cNvSpPr/>
            <p:nvPr/>
          </p:nvSpPr>
          <p:spPr>
            <a:xfrm rot="16200000" flipH="1">
              <a:off x="7673053" y="2814958"/>
              <a:ext cx="80113" cy="1516345"/>
            </a:xfrm>
            <a:prstGeom prst="downArrow">
              <a:avLst/>
            </a:prstGeom>
            <a:solidFill>
              <a:srgbClr val="0070C0"/>
            </a:solidFill>
            <a:ln w="1047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2" name="下矢印 11">
              <a:extLst>
                <a:ext uri="{FF2B5EF4-FFF2-40B4-BE49-F238E27FC236}">
                  <a16:creationId xmlns:a16="http://schemas.microsoft.com/office/drawing/2014/main" id="{4302560C-AF6D-1280-B560-D96EFFEC4477}"/>
                </a:ext>
              </a:extLst>
            </p:cNvPr>
            <p:cNvSpPr/>
            <p:nvPr/>
          </p:nvSpPr>
          <p:spPr>
            <a:xfrm rot="16200000" flipH="1">
              <a:off x="7264583" y="3669788"/>
              <a:ext cx="379449" cy="2437079"/>
            </a:xfrm>
            <a:prstGeom prst="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CED1ED87-6057-0B3F-D5CC-A2160E78A249}"/>
                </a:ext>
              </a:extLst>
            </p:cNvPr>
            <p:cNvSpPr txBox="1"/>
            <p:nvPr/>
          </p:nvSpPr>
          <p:spPr>
            <a:xfrm>
              <a:off x="8716143" y="463150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98CFA01D-0F01-F722-30AA-93BA89BB554B}"/>
                </a:ext>
              </a:extLst>
            </p:cNvPr>
            <p:cNvSpPr txBox="1"/>
            <p:nvPr/>
          </p:nvSpPr>
          <p:spPr>
            <a:xfrm>
              <a:off x="8640621" y="3278742"/>
              <a:ext cx="1057560" cy="593244"/>
            </a:xfrm>
            <a:prstGeom prst="rect">
              <a:avLst/>
            </a:prstGeom>
            <a:solidFill>
              <a:schemeClr val="bg1"/>
            </a:solid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PC</a:t>
              </a:r>
              <a:endParaRPr kumimoji="1" lang="ja-ES" altLang="en-US" sz="1600" dirty="0">
                <a:latin typeface="Meiryo" panose="020B0604030504040204" pitchFamily="34" charset="-128"/>
                <a:ea typeface="Meiryo" panose="020B0604030504040204" pitchFamily="34" charset="-128"/>
              </a:endParaRPr>
            </a:p>
          </p:txBody>
        </p:sp>
        <p:sp>
          <p:nvSpPr>
            <p:cNvPr id="15" name="テキスト ボックス 14">
              <a:extLst>
                <a:ext uri="{FF2B5EF4-FFF2-40B4-BE49-F238E27FC236}">
                  <a16:creationId xmlns:a16="http://schemas.microsoft.com/office/drawing/2014/main" id="{72FAE932-2432-FF42-415F-7A83C703360C}"/>
                </a:ext>
              </a:extLst>
            </p:cNvPr>
            <p:cNvSpPr txBox="1"/>
            <p:nvPr/>
          </p:nvSpPr>
          <p:spPr>
            <a:xfrm>
              <a:off x="7066326" y="2983624"/>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6" name="テキスト ボックス 15">
              <a:extLst>
                <a:ext uri="{FF2B5EF4-FFF2-40B4-BE49-F238E27FC236}">
                  <a16:creationId xmlns:a16="http://schemas.microsoft.com/office/drawing/2014/main" id="{99061698-A7F7-B57A-071E-481773ED707B}"/>
                </a:ext>
              </a:extLst>
            </p:cNvPr>
            <p:cNvSpPr txBox="1"/>
            <p:nvPr/>
          </p:nvSpPr>
          <p:spPr>
            <a:xfrm>
              <a:off x="7066326" y="4334880"/>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sp>
          <p:nvSpPr>
            <p:cNvPr id="17" name="テキスト ボックス 16">
              <a:extLst>
                <a:ext uri="{FF2B5EF4-FFF2-40B4-BE49-F238E27FC236}">
                  <a16:creationId xmlns:a16="http://schemas.microsoft.com/office/drawing/2014/main" id="{FE9723E9-BBD3-36F8-948D-2538463BEAFB}"/>
                </a:ext>
              </a:extLst>
            </p:cNvPr>
            <p:cNvSpPr txBox="1"/>
            <p:nvPr/>
          </p:nvSpPr>
          <p:spPr>
            <a:xfrm>
              <a:off x="6436083" y="1827457"/>
              <a:ext cx="2942844" cy="593244"/>
            </a:xfrm>
            <a:prstGeom prst="rect">
              <a:avLst/>
            </a:prstGeom>
            <a:noFill/>
          </p:spPr>
          <p:txBody>
            <a:bodyPr wrap="square" rtlCol="0">
              <a:spAutoFit/>
            </a:bodyPr>
            <a:lstStyle/>
            <a:p>
              <a:r>
                <a:rPr lang="en-US" altLang="ja-ES" sz="1600" dirty="0">
                  <a:latin typeface="Meiryo" panose="020B0604030504040204" pitchFamily="34" charset="-128"/>
                  <a:ea typeface="Meiryo" panose="020B0604030504040204" pitchFamily="34" charset="-128"/>
                </a:rPr>
                <a:t>1kSPS</a:t>
              </a:r>
            </a:p>
          </p:txBody>
        </p:sp>
      </p:grpSp>
      <p:grpSp>
        <p:nvGrpSpPr>
          <p:cNvPr id="30" name="グループ化 29">
            <a:extLst>
              <a:ext uri="{FF2B5EF4-FFF2-40B4-BE49-F238E27FC236}">
                <a16:creationId xmlns:a16="http://schemas.microsoft.com/office/drawing/2014/main" id="{B9ACBA6A-DBC9-DCE8-DA03-E9E3084A7D7D}"/>
              </a:ext>
            </a:extLst>
          </p:cNvPr>
          <p:cNvGrpSpPr/>
          <p:nvPr/>
        </p:nvGrpSpPr>
        <p:grpSpPr>
          <a:xfrm>
            <a:off x="6298462" y="1860070"/>
            <a:ext cx="5622804" cy="3229847"/>
            <a:chOff x="380381" y="1465135"/>
            <a:chExt cx="9046293" cy="4809527"/>
          </a:xfrm>
        </p:grpSpPr>
        <p:sp>
          <p:nvSpPr>
            <p:cNvPr id="31" name="正方形/長方形 30">
              <a:extLst>
                <a:ext uri="{FF2B5EF4-FFF2-40B4-BE49-F238E27FC236}">
                  <a16:creationId xmlns:a16="http://schemas.microsoft.com/office/drawing/2014/main" id="{399EB698-162C-1BC6-D507-1D03F2A451C8}"/>
                </a:ext>
              </a:extLst>
            </p:cNvPr>
            <p:cNvSpPr/>
            <p:nvPr/>
          </p:nvSpPr>
          <p:spPr>
            <a:xfrm>
              <a:off x="2494712" y="1465135"/>
              <a:ext cx="4075360" cy="480952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grpSp>
          <p:nvGrpSpPr>
            <p:cNvPr id="32" name="グループ化 31">
              <a:extLst>
                <a:ext uri="{FF2B5EF4-FFF2-40B4-BE49-F238E27FC236}">
                  <a16:creationId xmlns:a16="http://schemas.microsoft.com/office/drawing/2014/main" id="{AEA09DA3-5918-959D-15F1-D1A5C53A43F0}"/>
                </a:ext>
              </a:extLst>
            </p:cNvPr>
            <p:cNvGrpSpPr/>
            <p:nvPr/>
          </p:nvGrpSpPr>
          <p:grpSpPr>
            <a:xfrm>
              <a:off x="380381" y="2678028"/>
              <a:ext cx="9046293" cy="3055161"/>
              <a:chOff x="380381" y="2678028"/>
              <a:chExt cx="9046293" cy="3055161"/>
            </a:xfrm>
          </p:grpSpPr>
          <p:sp>
            <p:nvSpPr>
              <p:cNvPr id="33" name="テキスト ボックス 32">
                <a:extLst>
                  <a:ext uri="{FF2B5EF4-FFF2-40B4-BE49-F238E27FC236}">
                    <a16:creationId xmlns:a16="http://schemas.microsoft.com/office/drawing/2014/main" id="{8F6EF5C9-A60D-A807-CFA1-2740B0E85A58}"/>
                  </a:ext>
                </a:extLst>
              </p:cNvPr>
              <p:cNvSpPr txBox="1"/>
              <p:nvPr/>
            </p:nvSpPr>
            <p:spPr>
              <a:xfrm>
                <a:off x="6483829" y="4449156"/>
                <a:ext cx="2942845" cy="55988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回転台</a:t>
                </a:r>
                <a:endParaRPr lang="en-US" altLang="ja-ES" sz="1600" dirty="0">
                  <a:latin typeface="Meiryo" panose="020B0604030504040204" pitchFamily="34" charset="-128"/>
                  <a:ea typeface="Meiryo" panose="020B0604030504040204" pitchFamily="34" charset="-128"/>
                </a:endParaRPr>
              </a:p>
            </p:txBody>
          </p:sp>
          <p:grpSp>
            <p:nvGrpSpPr>
              <p:cNvPr id="34" name="グループ化 33">
                <a:extLst>
                  <a:ext uri="{FF2B5EF4-FFF2-40B4-BE49-F238E27FC236}">
                    <a16:creationId xmlns:a16="http://schemas.microsoft.com/office/drawing/2014/main" id="{2D28166A-D326-CD73-C7EC-8985438F63C4}"/>
                  </a:ext>
                </a:extLst>
              </p:cNvPr>
              <p:cNvGrpSpPr/>
              <p:nvPr/>
            </p:nvGrpSpPr>
            <p:grpSpPr>
              <a:xfrm>
                <a:off x="380381" y="2678028"/>
                <a:ext cx="7588379" cy="3055161"/>
                <a:chOff x="380381" y="2705737"/>
                <a:chExt cx="7588379" cy="3055161"/>
              </a:xfrm>
            </p:grpSpPr>
            <p:sp>
              <p:nvSpPr>
                <p:cNvPr id="35" name="テキスト ボックス 34">
                  <a:extLst>
                    <a:ext uri="{FF2B5EF4-FFF2-40B4-BE49-F238E27FC236}">
                      <a16:creationId xmlns:a16="http://schemas.microsoft.com/office/drawing/2014/main" id="{DA333EB9-F8D4-BD54-8325-880A044765A1}"/>
                    </a:ext>
                  </a:extLst>
                </p:cNvPr>
                <p:cNvSpPr txBox="1"/>
                <p:nvPr/>
              </p:nvSpPr>
              <p:spPr>
                <a:xfrm>
                  <a:off x="3136329" y="5201011"/>
                  <a:ext cx="2755391" cy="559887"/>
                </a:xfrm>
                <a:prstGeom prst="rect">
                  <a:avLst/>
                </a:prstGeom>
                <a:solidFill>
                  <a:schemeClr val="bg1"/>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方位角</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cxnSp>
              <p:nvCxnSpPr>
                <p:cNvPr id="36" name="直線コネクタ 35">
                  <a:extLst>
                    <a:ext uri="{FF2B5EF4-FFF2-40B4-BE49-F238E27FC236}">
                      <a16:creationId xmlns:a16="http://schemas.microsoft.com/office/drawing/2014/main" id="{10323AF3-D97D-11B7-A284-B7740915E410}"/>
                    </a:ext>
                  </a:extLst>
                </p:cNvPr>
                <p:cNvCxnSpPr>
                  <a:cxnSpLocks/>
                </p:cNvCxnSpPr>
                <p:nvPr/>
              </p:nvCxnSpPr>
              <p:spPr>
                <a:xfrm>
                  <a:off x="2865225" y="4933224"/>
                  <a:ext cx="3471672"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7" name="右矢印 36">
                  <a:extLst>
                    <a:ext uri="{FF2B5EF4-FFF2-40B4-BE49-F238E27FC236}">
                      <a16:creationId xmlns:a16="http://schemas.microsoft.com/office/drawing/2014/main" id="{BEC9A9EC-030D-3AA3-E07E-C613E2BFBE33}"/>
                    </a:ext>
                  </a:extLst>
                </p:cNvPr>
                <p:cNvSpPr/>
                <p:nvPr/>
              </p:nvSpPr>
              <p:spPr>
                <a:xfrm rot="10800000">
                  <a:off x="6483829" y="4886339"/>
                  <a:ext cx="1301319" cy="9377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38" name="テキスト ボックス 37">
                  <a:extLst>
                    <a:ext uri="{FF2B5EF4-FFF2-40B4-BE49-F238E27FC236}">
                      <a16:creationId xmlns:a16="http://schemas.microsoft.com/office/drawing/2014/main" id="{C96E6C0D-4FE2-E804-E981-8B7CE7DB641E}"/>
                    </a:ext>
                  </a:extLst>
                </p:cNvPr>
                <p:cNvSpPr txBox="1"/>
                <p:nvPr/>
              </p:nvSpPr>
              <p:spPr>
                <a:xfrm>
                  <a:off x="380381" y="2705737"/>
                  <a:ext cx="2755391" cy="559887"/>
                </a:xfrm>
                <a:prstGeom prst="rect">
                  <a:avLst/>
                </a:prstGeom>
                <a:noFill/>
                <a:ln w="38100">
                  <a:solidFill>
                    <a:srgbClr val="FF0000"/>
                  </a:solidFill>
                </a:ln>
              </p:spPr>
              <p:txBody>
                <a:bodyPr wrap="square" rtlCol="0">
                  <a:spAutoFit/>
                </a:bodyPr>
                <a:lstStyle/>
                <a:p>
                  <a:pPr algn="ctr"/>
                  <a:r>
                    <a:rPr kumimoji="1" lang="en-US" altLang="ja-ES" sz="1600" dirty="0">
                      <a:latin typeface="Meiryo" panose="020B0604030504040204" pitchFamily="34" charset="-128"/>
                      <a:ea typeface="Meiryo" panose="020B0604030504040204" pitchFamily="34" charset="-128"/>
                    </a:rPr>
                    <a:t>MKID</a:t>
                  </a:r>
                  <a:r>
                    <a:rPr kumimoji="1" lang="ja-JP" altLang="en-US" sz="1600">
                      <a:latin typeface="Meiryo" panose="020B0604030504040204" pitchFamily="34" charset="-128"/>
                      <a:ea typeface="Meiryo" panose="020B0604030504040204" pitchFamily="34" charset="-128"/>
                    </a:rPr>
                    <a:t> </a:t>
                  </a:r>
                  <a:r>
                    <a:rPr kumimoji="1" lang="en-US" altLang="ja-JP" sz="1600" dirty="0">
                      <a:latin typeface="Meiryo" panose="020B0604030504040204" pitchFamily="34" charset="-128"/>
                      <a:ea typeface="Meiryo" panose="020B0604030504040204" pitchFamily="34" charset="-128"/>
                    </a:rPr>
                    <a:t>DAQ</a:t>
                  </a:r>
                  <a:endParaRPr kumimoji="1" lang="ja-ES" altLang="en-US" sz="1600" dirty="0">
                    <a:latin typeface="Meiryo" panose="020B0604030504040204" pitchFamily="34" charset="-128"/>
                    <a:ea typeface="Meiryo" panose="020B0604030504040204" pitchFamily="34" charset="-128"/>
                  </a:endParaRPr>
                </a:p>
              </p:txBody>
            </p:sp>
            <p:sp>
              <p:nvSpPr>
                <p:cNvPr id="39" name="テキスト ボックス 38">
                  <a:extLst>
                    <a:ext uri="{FF2B5EF4-FFF2-40B4-BE49-F238E27FC236}">
                      <a16:creationId xmlns:a16="http://schemas.microsoft.com/office/drawing/2014/main" id="{217B7610-EFEE-E46F-8F96-E29B202206EE}"/>
                    </a:ext>
                  </a:extLst>
                </p:cNvPr>
                <p:cNvSpPr txBox="1"/>
                <p:nvPr/>
              </p:nvSpPr>
              <p:spPr>
                <a:xfrm>
                  <a:off x="5213369" y="3694285"/>
                  <a:ext cx="2755391" cy="559887"/>
                </a:xfrm>
                <a:prstGeom prst="rect">
                  <a:avLst/>
                </a:prstGeom>
                <a:solidFill>
                  <a:srgbClr val="FFC000"/>
                </a:solidFill>
                <a:ln w="38100">
                  <a:solidFill>
                    <a:srgbClr val="FF0000"/>
                  </a:solidFill>
                </a:ln>
              </p:spPr>
              <p:txBody>
                <a:bodyPr wrap="square" rtlCol="0">
                  <a:spAutoFit/>
                </a:bodyPr>
                <a:lstStyle/>
                <a:p>
                  <a:pPr algn="ctr"/>
                  <a:r>
                    <a:rPr kumimoji="1" lang="ja-ES" altLang="en-US" sz="1600" dirty="0">
                      <a:latin typeface="Meiryo" panose="020B0604030504040204" pitchFamily="34" charset="-128"/>
                      <a:ea typeface="Meiryo" panose="020B0604030504040204" pitchFamily="34" charset="-128"/>
                    </a:rPr>
                    <a:t>仰角</a:t>
                  </a:r>
                  <a:r>
                    <a:rPr kumimoji="1" lang="en-US" altLang="ja-ES" sz="1600" dirty="0">
                      <a:latin typeface="Meiryo" panose="020B0604030504040204" pitchFamily="34" charset="-128"/>
                      <a:ea typeface="Meiryo" panose="020B0604030504040204" pitchFamily="34" charset="-128"/>
                    </a:rPr>
                    <a:t> DAQ</a:t>
                  </a:r>
                  <a:endParaRPr kumimoji="1" lang="ja-ES" altLang="en-US" sz="1600" dirty="0">
                    <a:latin typeface="Meiryo" panose="020B0604030504040204" pitchFamily="34" charset="-128"/>
                    <a:ea typeface="Meiryo" panose="020B0604030504040204" pitchFamily="34" charset="-128"/>
                  </a:endParaRPr>
                </a:p>
              </p:txBody>
            </p:sp>
            <p:cxnSp>
              <p:nvCxnSpPr>
                <p:cNvPr id="40" name="カギ線コネクタ 39">
                  <a:extLst>
                    <a:ext uri="{FF2B5EF4-FFF2-40B4-BE49-F238E27FC236}">
                      <a16:creationId xmlns:a16="http://schemas.microsoft.com/office/drawing/2014/main" id="{758F73DC-8A51-BF07-778C-749BB7A04960}"/>
                    </a:ext>
                  </a:extLst>
                </p:cNvPr>
                <p:cNvCxnSpPr>
                  <a:cxnSpLocks/>
                  <a:endCxn id="39" idx="1"/>
                </p:cNvCxnSpPr>
                <p:nvPr/>
              </p:nvCxnSpPr>
              <p:spPr>
                <a:xfrm rot="5400000" flipH="1" flipV="1">
                  <a:off x="4204094" y="4191740"/>
                  <a:ext cx="1226785" cy="791763"/>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カギ線コネクタ 40">
                  <a:extLst>
                    <a:ext uri="{FF2B5EF4-FFF2-40B4-BE49-F238E27FC236}">
                      <a16:creationId xmlns:a16="http://schemas.microsoft.com/office/drawing/2014/main" id="{0F6229FE-58E6-A58F-8BAD-A27071461068}"/>
                    </a:ext>
                  </a:extLst>
                </p:cNvPr>
                <p:cNvCxnSpPr>
                  <a:cxnSpLocks/>
                </p:cNvCxnSpPr>
                <p:nvPr/>
              </p:nvCxnSpPr>
              <p:spPr>
                <a:xfrm rot="16200000" flipV="1">
                  <a:off x="4484562" y="1576351"/>
                  <a:ext cx="757714" cy="3455291"/>
                </a:xfrm>
                <a:prstGeom prst="bentConnector2">
                  <a:avLst/>
                </a:prstGeom>
                <a:ln w="1079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曲線コネクタ 41">
                  <a:extLst>
                    <a:ext uri="{FF2B5EF4-FFF2-40B4-BE49-F238E27FC236}">
                      <a16:creationId xmlns:a16="http://schemas.microsoft.com/office/drawing/2014/main" id="{DA117F7A-91D8-AADA-3136-E71C8A43C3AC}"/>
                    </a:ext>
                  </a:extLst>
                </p:cNvPr>
                <p:cNvCxnSpPr>
                  <a:cxnSpLocks/>
                  <a:stCxn id="38" idx="2"/>
                  <a:endCxn id="35" idx="1"/>
                </p:cNvCxnSpPr>
                <p:nvPr/>
              </p:nvCxnSpPr>
              <p:spPr>
                <a:xfrm rot="16200000" flipH="1">
                  <a:off x="1339538" y="3684162"/>
                  <a:ext cx="2215331" cy="1378251"/>
                </a:xfrm>
                <a:prstGeom prst="curvedConnector2">
                  <a:avLst/>
                </a:prstGeom>
                <a:ln w="1079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C86FD197-2599-ABA1-5E7E-ED4D6C6711BD}"/>
                    </a:ext>
                  </a:extLst>
                </p:cNvPr>
                <p:cNvSpPr txBox="1"/>
                <p:nvPr/>
              </p:nvSpPr>
              <p:spPr>
                <a:xfrm>
                  <a:off x="1400797" y="4117533"/>
                  <a:ext cx="1218378" cy="559887"/>
                </a:xfrm>
                <a:prstGeom prst="rect">
                  <a:avLst/>
                </a:prstGeom>
                <a:solidFill>
                  <a:schemeClr val="bg1"/>
                </a:solidFill>
                <a:ln w="38100">
                  <a:solidFill>
                    <a:srgbClr val="FF0000"/>
                  </a:solidFill>
                </a:ln>
              </p:spPr>
              <p:txBody>
                <a:bodyPr wrap="square" rtlCol="0">
                  <a:spAutoFit/>
                </a:bodyPr>
                <a:lstStyle/>
                <a:p>
                  <a:r>
                    <a:rPr lang="ja-ES" altLang="en-US" sz="1600" dirty="0">
                      <a:latin typeface="Meiryo" panose="020B0604030504040204" pitchFamily="34" charset="-128"/>
                      <a:ea typeface="Meiryo" panose="020B0604030504040204" pitchFamily="34" charset="-128"/>
                    </a:rPr>
                    <a:t>同期</a:t>
                  </a:r>
                  <a:endParaRPr kumimoji="1" lang="ja-ES" altLang="en-US" sz="1600" dirty="0">
                    <a:latin typeface="Meiryo" panose="020B0604030504040204" pitchFamily="34" charset="-128"/>
                    <a:ea typeface="Meiryo" panose="020B0604030504040204" pitchFamily="34" charset="-128"/>
                  </a:endParaRPr>
                </a:p>
              </p:txBody>
            </p:sp>
          </p:grpSp>
        </p:grpSp>
      </p:grpSp>
      <p:sp>
        <p:nvSpPr>
          <p:cNvPr id="45" name="テキスト ボックス 44">
            <a:extLst>
              <a:ext uri="{FF2B5EF4-FFF2-40B4-BE49-F238E27FC236}">
                <a16:creationId xmlns:a16="http://schemas.microsoft.com/office/drawing/2014/main" id="{A022AA55-7DB4-A5A7-AA55-F852C42FCEF4}"/>
              </a:ext>
            </a:extLst>
          </p:cNvPr>
          <p:cNvSpPr txBox="1"/>
          <p:nvPr/>
        </p:nvSpPr>
        <p:spPr>
          <a:xfrm>
            <a:off x="7667879" y="1295539"/>
            <a:ext cx="219225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46" name="テキスト ボックス 45">
            <a:extLst>
              <a:ext uri="{FF2B5EF4-FFF2-40B4-BE49-F238E27FC236}">
                <a16:creationId xmlns:a16="http://schemas.microsoft.com/office/drawing/2014/main" id="{8671F656-AC44-587C-BBF3-B9CC4B81854A}"/>
              </a:ext>
            </a:extLst>
          </p:cNvPr>
          <p:cNvSpPr txBox="1"/>
          <p:nvPr/>
        </p:nvSpPr>
        <p:spPr>
          <a:xfrm>
            <a:off x="2127107" y="1295539"/>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各データの流れ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47" name="グループ化 46">
            <a:extLst>
              <a:ext uri="{FF2B5EF4-FFF2-40B4-BE49-F238E27FC236}">
                <a16:creationId xmlns:a16="http://schemas.microsoft.com/office/drawing/2014/main" id="{F990F7DF-AD14-79B2-BCFE-89AC52F0C9B6}"/>
              </a:ext>
            </a:extLst>
          </p:cNvPr>
          <p:cNvGrpSpPr/>
          <p:nvPr/>
        </p:nvGrpSpPr>
        <p:grpSpPr>
          <a:xfrm>
            <a:off x="9789661" y="2144126"/>
            <a:ext cx="2129662" cy="2661733"/>
            <a:chOff x="5910369" y="2062809"/>
            <a:chExt cx="3381304" cy="3683888"/>
          </a:xfrm>
        </p:grpSpPr>
        <p:sp>
          <p:nvSpPr>
            <p:cNvPr id="48" name="右矢印 47">
              <a:extLst>
                <a:ext uri="{FF2B5EF4-FFF2-40B4-BE49-F238E27FC236}">
                  <a16:creationId xmlns:a16="http://schemas.microsoft.com/office/drawing/2014/main" id="{C413DF80-B641-E177-6116-91FFCD689028}"/>
                </a:ext>
              </a:extLst>
            </p:cNvPr>
            <p:cNvSpPr/>
            <p:nvPr/>
          </p:nvSpPr>
          <p:spPr>
            <a:xfrm rot="8079291">
              <a:off x="6125242" y="2588385"/>
              <a:ext cx="472759" cy="118968"/>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49" name="右矢印 48">
              <a:extLst>
                <a:ext uri="{FF2B5EF4-FFF2-40B4-BE49-F238E27FC236}">
                  <a16:creationId xmlns:a16="http://schemas.microsoft.com/office/drawing/2014/main" id="{EE38BFD5-46E6-8036-6157-D848E7033792}"/>
                </a:ext>
              </a:extLst>
            </p:cNvPr>
            <p:cNvSpPr/>
            <p:nvPr/>
          </p:nvSpPr>
          <p:spPr>
            <a:xfrm rot="10800000">
              <a:off x="5910369" y="5404135"/>
              <a:ext cx="426528" cy="93646"/>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dirty="0"/>
            </a:p>
          </p:txBody>
        </p:sp>
        <p:sp>
          <p:nvSpPr>
            <p:cNvPr id="50" name="テキスト ボックス 49">
              <a:extLst>
                <a:ext uri="{FF2B5EF4-FFF2-40B4-BE49-F238E27FC236}">
                  <a16:creationId xmlns:a16="http://schemas.microsoft.com/office/drawing/2014/main" id="{F31A12F8-BB9B-582F-CA06-1E50ECC486ED}"/>
                </a:ext>
              </a:extLst>
            </p:cNvPr>
            <p:cNvSpPr txBox="1"/>
            <p:nvPr/>
          </p:nvSpPr>
          <p:spPr>
            <a:xfrm>
              <a:off x="6123632" y="2062809"/>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同期信号分配</a:t>
              </a:r>
              <a:endParaRPr lang="en-US" altLang="ja-ES" sz="1600" dirty="0">
                <a:latin typeface="Meiryo" panose="020B0604030504040204" pitchFamily="34" charset="-128"/>
                <a:ea typeface="Meiryo" panose="020B0604030504040204" pitchFamily="34" charset="-128"/>
              </a:endParaRPr>
            </a:p>
          </p:txBody>
        </p:sp>
        <p:sp>
          <p:nvSpPr>
            <p:cNvPr id="51" name="テキスト ボックス 50">
              <a:extLst>
                <a:ext uri="{FF2B5EF4-FFF2-40B4-BE49-F238E27FC236}">
                  <a16:creationId xmlns:a16="http://schemas.microsoft.com/office/drawing/2014/main" id="{479D2C5F-4207-3246-8D0E-EDA24D719E47}"/>
                </a:ext>
              </a:extLst>
            </p:cNvPr>
            <p:cNvSpPr txBox="1"/>
            <p:nvPr/>
          </p:nvSpPr>
          <p:spPr>
            <a:xfrm>
              <a:off x="6348829" y="5236650"/>
              <a:ext cx="2942844" cy="510047"/>
            </a:xfrm>
            <a:prstGeom prst="rect">
              <a:avLst/>
            </a:prstGeom>
            <a:noFill/>
          </p:spPr>
          <p:txBody>
            <a:bodyPr wrap="square" rtlCol="0">
              <a:spAutoFit/>
            </a:bodyPr>
            <a:lstStyle/>
            <a:p>
              <a:r>
                <a:rPr lang="ja-ES" altLang="en-US" sz="1600" dirty="0">
                  <a:latin typeface="Meiryo" panose="020B0604030504040204" pitchFamily="34" charset="-128"/>
                  <a:ea typeface="Meiryo" panose="020B0604030504040204" pitchFamily="34" charset="-128"/>
                </a:rPr>
                <a:t>同期信号生成</a:t>
              </a:r>
              <a:endParaRPr lang="en-US" altLang="ja-ES" sz="1600" dirty="0">
                <a:latin typeface="Meiryo" panose="020B0604030504040204" pitchFamily="34" charset="-128"/>
                <a:ea typeface="Meiryo" panose="020B0604030504040204" pitchFamily="34" charset="-128"/>
              </a:endParaRPr>
            </a:p>
          </p:txBody>
        </p:sp>
      </p:grpSp>
      <p:sp>
        <p:nvSpPr>
          <p:cNvPr id="52" name="テキスト ボックス 51">
            <a:extLst>
              <a:ext uri="{FF2B5EF4-FFF2-40B4-BE49-F238E27FC236}">
                <a16:creationId xmlns:a16="http://schemas.microsoft.com/office/drawing/2014/main" id="{29220E8B-FD20-FD5F-3258-2D63F1E8F1B2}"/>
              </a:ext>
            </a:extLst>
          </p:cNvPr>
          <p:cNvSpPr txBox="1"/>
          <p:nvPr/>
        </p:nvSpPr>
        <p:spPr>
          <a:xfrm>
            <a:off x="2358959" y="5334972"/>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53" name="テキスト ボックス 52">
            <a:extLst>
              <a:ext uri="{FF2B5EF4-FFF2-40B4-BE49-F238E27FC236}">
                <a16:creationId xmlns:a16="http://schemas.microsoft.com/office/drawing/2014/main" id="{224E0BDD-DBE8-1C30-5DAE-01FC232D50C1}"/>
              </a:ext>
            </a:extLst>
          </p:cNvPr>
          <p:cNvSpPr txBox="1"/>
          <p:nvPr/>
        </p:nvSpPr>
        <p:spPr>
          <a:xfrm>
            <a:off x="6430098" y="5712692"/>
            <a:ext cx="2834825"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つの役割を担う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cxnSp>
        <p:nvCxnSpPr>
          <p:cNvPr id="54" name="直線コネクタ 53">
            <a:extLst>
              <a:ext uri="{FF2B5EF4-FFF2-40B4-BE49-F238E27FC236}">
                <a16:creationId xmlns:a16="http://schemas.microsoft.com/office/drawing/2014/main" id="{66DD4894-2D8D-2E04-7D78-8DFC1FDCF777}"/>
              </a:ext>
            </a:extLst>
          </p:cNvPr>
          <p:cNvCxnSpPr>
            <a:cxnSpLocks/>
          </p:cNvCxnSpPr>
          <p:nvPr/>
        </p:nvCxnSpPr>
        <p:spPr>
          <a:xfrm flipV="1">
            <a:off x="6036695" y="1049647"/>
            <a:ext cx="0" cy="3898273"/>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031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A8DE1-C9C9-92FA-5581-7C786E0D118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8DF90A1-D64B-14AE-51FB-2B8126148606}"/>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仰角データ取得の問題点</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5BE314-A9FC-A3CF-9258-0EEE7F8D2108}"/>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7CA9D5E-ED23-7545-97CE-F1E72EA1CA9B}"/>
              </a:ext>
            </a:extLst>
          </p:cNvPr>
          <p:cNvSpPr>
            <a:spLocks noGrp="1"/>
          </p:cNvSpPr>
          <p:nvPr>
            <p:ph type="sldNum" sz="quarter" idx="12"/>
          </p:nvPr>
        </p:nvSpPr>
        <p:spPr/>
        <p:txBody>
          <a:bodyPr/>
          <a:lstStyle/>
          <a:p>
            <a:fld id="{A346F7B0-2C6C-2749-AD43-9AA6CBC0C428}" type="slidenum">
              <a:rPr kumimoji="1" lang="ja-JP" altLang="en-US" smtClean="0"/>
              <a:t>29</a:t>
            </a:fld>
            <a:endParaRPr kumimoji="1" lang="ja-JP" altLang="en-US"/>
          </a:p>
        </p:txBody>
      </p:sp>
      <p:sp>
        <p:nvSpPr>
          <p:cNvPr id="9" name="コンテンツ プレースホルダー 2">
            <a:extLst>
              <a:ext uri="{FF2B5EF4-FFF2-40B4-BE49-F238E27FC236}">
                <a16:creationId xmlns:a16="http://schemas.microsoft.com/office/drawing/2014/main" id="{5C1C56C2-0FCB-22F6-4AB6-D2FAB45DCEC1}"/>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AA22019-2475-2CB0-D129-7DF1DF012581}"/>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45EB8930-EC58-B9E6-ED68-007746A0A9CE}"/>
              </a:ext>
            </a:extLst>
          </p:cNvPr>
          <p:cNvPicPr>
            <a:picLocks noChangeAspect="1"/>
          </p:cNvPicPr>
          <p:nvPr/>
        </p:nvPicPr>
        <p:blipFill>
          <a:blip r:embed="rId3"/>
          <a:stretch>
            <a:fillRect/>
          </a:stretch>
        </p:blipFill>
        <p:spPr>
          <a:xfrm>
            <a:off x="160594" y="1251248"/>
            <a:ext cx="5943600" cy="2278260"/>
          </a:xfrm>
          <a:prstGeom prst="rect">
            <a:avLst/>
          </a:prstGeom>
        </p:spPr>
      </p:pic>
      <p:sp>
        <p:nvSpPr>
          <p:cNvPr id="8" name="テキスト ボックス 7">
            <a:extLst>
              <a:ext uri="{FF2B5EF4-FFF2-40B4-BE49-F238E27FC236}">
                <a16:creationId xmlns:a16="http://schemas.microsoft.com/office/drawing/2014/main" id="{A424ADFE-B8B5-79E4-0B4A-CBD2D573532F}"/>
              </a:ext>
            </a:extLst>
          </p:cNvPr>
          <p:cNvSpPr txBox="1"/>
          <p:nvPr/>
        </p:nvSpPr>
        <p:spPr>
          <a:xfrm>
            <a:off x="1494608" y="3541235"/>
            <a:ext cx="361688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 </a:t>
            </a:r>
            <a:r>
              <a:rPr kumimoji="1" lang="en-US" altLang="ja-ES" sz="2000" dirty="0" err="1">
                <a:latin typeface="Meiryo" panose="020B0604030504040204" pitchFamily="34" charset="-128"/>
                <a:ea typeface="Meiryo" panose="020B0604030504040204" pitchFamily="34" charset="-128"/>
                <a:cs typeface="Arial" panose="020B0604020202020204" pitchFamily="34" charset="0"/>
              </a:rPr>
              <a:t>Zybo</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を使用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円/楕円 9">
            <a:extLst>
              <a:ext uri="{FF2B5EF4-FFF2-40B4-BE49-F238E27FC236}">
                <a16:creationId xmlns:a16="http://schemas.microsoft.com/office/drawing/2014/main" id="{E818341D-2100-F430-FAA0-5277823C9C3B}"/>
              </a:ext>
            </a:extLst>
          </p:cNvPr>
          <p:cNvSpPr/>
          <p:nvPr/>
        </p:nvSpPr>
        <p:spPr>
          <a:xfrm rot="16200000">
            <a:off x="2839193" y="2357557"/>
            <a:ext cx="296883" cy="344382"/>
          </a:xfrm>
          <a:prstGeom prst="ellipse">
            <a:avLst/>
          </a:prstGeom>
          <a:noFill/>
          <a:ln w="635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FFC000"/>
              </a:solidFill>
            </a:endParaRPr>
          </a:p>
        </p:txBody>
      </p:sp>
      <p:sp>
        <p:nvSpPr>
          <p:cNvPr id="11" name="左カーブ矢印 10">
            <a:extLst>
              <a:ext uri="{FF2B5EF4-FFF2-40B4-BE49-F238E27FC236}">
                <a16:creationId xmlns:a16="http://schemas.microsoft.com/office/drawing/2014/main" id="{ED3F6FBF-D179-5EA2-4875-5EDA3F99CA3A}"/>
              </a:ext>
            </a:extLst>
          </p:cNvPr>
          <p:cNvSpPr/>
          <p:nvPr/>
        </p:nvSpPr>
        <p:spPr>
          <a:xfrm rot="15564645">
            <a:off x="4715829" y="-85598"/>
            <a:ext cx="557784" cy="3684904"/>
          </a:xfrm>
          <a:prstGeom prst="curvedLef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pic>
        <p:nvPicPr>
          <p:cNvPr id="13" name="図 12">
            <a:extLst>
              <a:ext uri="{FF2B5EF4-FFF2-40B4-BE49-F238E27FC236}">
                <a16:creationId xmlns:a16="http://schemas.microsoft.com/office/drawing/2014/main" id="{2BD4C8D6-DA81-7857-D314-415E94CB2FBB}"/>
              </a:ext>
            </a:extLst>
          </p:cNvPr>
          <p:cNvPicPr>
            <a:picLocks noChangeAspect="1"/>
          </p:cNvPicPr>
          <p:nvPr/>
        </p:nvPicPr>
        <p:blipFill>
          <a:blip r:embed="rId4"/>
          <a:stretch>
            <a:fillRect/>
          </a:stretch>
        </p:blipFill>
        <p:spPr>
          <a:xfrm>
            <a:off x="7032170" y="1395225"/>
            <a:ext cx="4688774" cy="1948710"/>
          </a:xfrm>
          <a:prstGeom prst="rect">
            <a:avLst/>
          </a:prstGeom>
        </p:spPr>
      </p:pic>
      <p:sp>
        <p:nvSpPr>
          <p:cNvPr id="14" name="テキスト ボックス 13">
            <a:extLst>
              <a:ext uri="{FF2B5EF4-FFF2-40B4-BE49-F238E27FC236}">
                <a16:creationId xmlns:a16="http://schemas.microsoft.com/office/drawing/2014/main" id="{C9F4120A-8FFC-32ED-2640-4965E6E0AB7D}"/>
              </a:ext>
            </a:extLst>
          </p:cNvPr>
          <p:cNvSpPr txBox="1"/>
          <p:nvPr/>
        </p:nvSpPr>
        <p:spPr>
          <a:xfrm>
            <a:off x="7348656" y="3532015"/>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ボード中央にある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が信号を処理</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9B19C569-26FA-197E-6F3D-78539F885274}"/>
              </a:ext>
            </a:extLst>
          </p:cNvPr>
          <p:cNvSpPr txBox="1"/>
          <p:nvPr/>
        </p:nvSpPr>
        <p:spPr>
          <a:xfrm>
            <a:off x="364195" y="4316945"/>
            <a:ext cx="5536397"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内でのデータ処理と通信を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のないベアメタル環境で行っていた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データ取得が途切れた時のメンテナンスをリモート主体でできない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が通信を介さないことによる信頼性の低下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6" name="円/楕円 15">
            <a:extLst>
              <a:ext uri="{FF2B5EF4-FFF2-40B4-BE49-F238E27FC236}">
                <a16:creationId xmlns:a16="http://schemas.microsoft.com/office/drawing/2014/main" id="{82CD1E03-B82E-D62B-3D4B-E89525ED2CD2}"/>
              </a:ext>
            </a:extLst>
          </p:cNvPr>
          <p:cNvSpPr/>
          <p:nvPr/>
        </p:nvSpPr>
        <p:spPr>
          <a:xfrm>
            <a:off x="9816656" y="1470975"/>
            <a:ext cx="1827100" cy="1401189"/>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093C60EC-8D57-8409-2E04-98D5115734C5}"/>
              </a:ext>
            </a:extLst>
          </p:cNvPr>
          <p:cNvSpPr txBox="1"/>
          <p:nvPr/>
        </p:nvSpPr>
        <p:spPr>
          <a:xfrm>
            <a:off x="10077602" y="969538"/>
            <a:ext cx="1467973" cy="400110"/>
          </a:xfrm>
          <a:prstGeom prst="rect">
            <a:avLst/>
          </a:prstGeom>
          <a:solidFill>
            <a:srgbClr val="92D050"/>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rPr>
              <a:t>ベアメタル</a:t>
            </a:r>
          </a:p>
        </p:txBody>
      </p:sp>
      <p:sp>
        <p:nvSpPr>
          <p:cNvPr id="19" name="上矢印 18">
            <a:extLst>
              <a:ext uri="{FF2B5EF4-FFF2-40B4-BE49-F238E27FC236}">
                <a16:creationId xmlns:a16="http://schemas.microsoft.com/office/drawing/2014/main" id="{16B21512-0CE3-BD1B-4A63-76CDEA4E606D}"/>
              </a:ext>
            </a:extLst>
          </p:cNvPr>
          <p:cNvSpPr/>
          <p:nvPr/>
        </p:nvSpPr>
        <p:spPr>
          <a:xfrm rot="5400000">
            <a:off x="6212868" y="4733540"/>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テキスト ボックス 19">
            <a:extLst>
              <a:ext uri="{FF2B5EF4-FFF2-40B4-BE49-F238E27FC236}">
                <a16:creationId xmlns:a16="http://schemas.microsoft.com/office/drawing/2014/main" id="{BEE08786-B2B2-31BB-3DAA-ECBCECDE7E0A}"/>
              </a:ext>
            </a:extLst>
          </p:cNvPr>
          <p:cNvSpPr txBox="1"/>
          <p:nvPr/>
        </p:nvSpPr>
        <p:spPr>
          <a:xfrm>
            <a:off x="7273841" y="4790294"/>
            <a:ext cx="4447103"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システム全体が硬直的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長期運用にとって障壁となる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827619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07AA7E5-029B-A80A-E9B9-A9189A468100}"/>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E7E060BF-5BE1-D356-AB0F-A97B896AF6B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AB4B121C-4A01-0B50-28DD-3B68A114C02B}"/>
              </a:ext>
            </a:extLst>
          </p:cNvPr>
          <p:cNvSpPr>
            <a:spLocks noGrp="1"/>
          </p:cNvSpPr>
          <p:nvPr>
            <p:ph type="sldNum" sz="quarter" idx="12"/>
          </p:nvPr>
        </p:nvSpPr>
        <p:spPr/>
        <p:txBody>
          <a:bodyPr/>
          <a:lstStyle/>
          <a:p>
            <a:fld id="{D9056B9A-EE80-2546-9862-374E0D000D93}" type="slidenum">
              <a:rPr kumimoji="1" lang="ja-ES" altLang="en-US" smtClean="0"/>
              <a:t>3</a:t>
            </a:fld>
            <a:endParaRPr kumimoji="1" lang="ja-ES" altLang="en-US"/>
          </a:p>
        </p:txBody>
      </p:sp>
      <p:sp>
        <p:nvSpPr>
          <p:cNvPr id="5" name="テキスト ボックス 4">
            <a:extLst>
              <a:ext uri="{FF2B5EF4-FFF2-40B4-BE49-F238E27FC236}">
                <a16:creationId xmlns:a16="http://schemas.microsoft.com/office/drawing/2014/main" id="{90DC431C-2449-6ACF-6214-8B6D5D7E4B05}"/>
              </a:ext>
            </a:extLst>
          </p:cNvPr>
          <p:cNvSpPr txBox="1"/>
          <p:nvPr/>
        </p:nvSpPr>
        <p:spPr>
          <a:xfrm>
            <a:off x="3027186" y="2721114"/>
            <a:ext cx="6137628" cy="707886"/>
          </a:xfrm>
          <a:prstGeom prst="rect">
            <a:avLst/>
          </a:prstGeom>
          <a:noFill/>
        </p:spPr>
        <p:txBody>
          <a:bodyPr wrap="square" rtlCol="0">
            <a:spAutoFit/>
          </a:bodyPr>
          <a:lstStyle/>
          <a:p>
            <a:r>
              <a:rPr kumimoji="1" lang="en-US" altLang="ja-ES" sz="4000" dirty="0">
                <a:latin typeface="Meiryo" panose="020B0604030504040204" pitchFamily="34" charset="-128"/>
                <a:ea typeface="Meiryo" panose="020B0604030504040204" pitchFamily="34" charset="-128"/>
              </a:rPr>
              <a:t>CMB</a:t>
            </a:r>
            <a:r>
              <a:rPr kumimoji="1" lang="ja-ES" altLang="en-US" sz="4000" dirty="0">
                <a:latin typeface="Meiryo" panose="020B0604030504040204" pitchFamily="34" charset="-128"/>
                <a:ea typeface="Meiryo" panose="020B0604030504040204" pitchFamily="34" charset="-128"/>
              </a:rPr>
              <a:t>と</a:t>
            </a:r>
            <a:r>
              <a:rPr kumimoji="1" lang="en-US" altLang="ja-ES" sz="4000" dirty="0" err="1">
                <a:latin typeface="Meiryo" panose="020B0604030504040204" pitchFamily="34" charset="-128"/>
                <a:ea typeface="Meiryo" panose="020B0604030504040204" pitchFamily="34" charset="-128"/>
              </a:rPr>
              <a:t>GroundBIRD</a:t>
            </a:r>
            <a:r>
              <a:rPr kumimoji="1" lang="ja-ES" altLang="en-US" sz="4000" dirty="0">
                <a:latin typeface="Meiryo" panose="020B0604030504040204" pitchFamily="34" charset="-128"/>
                <a:ea typeface="Meiryo" panose="020B0604030504040204" pitchFamily="34" charset="-128"/>
              </a:rPr>
              <a:t>実験</a:t>
            </a:r>
          </a:p>
        </p:txBody>
      </p:sp>
    </p:spTree>
    <p:extLst>
      <p:ext uri="{BB962C8B-B14F-4D97-AF65-F5344CB8AC3E}">
        <p14:creationId xmlns:p14="http://schemas.microsoft.com/office/powerpoint/2010/main" val="21535382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A6E17-70F8-5169-38F1-C0E58CA7572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559B176-E214-E310-F24F-29A49545850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動作確認と運用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87B3D00-D267-26DD-DACF-C1CCEAF0FCEE}"/>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FAE612E-4D30-1A82-6EF3-6EEC7F2696AA}"/>
              </a:ext>
            </a:extLst>
          </p:cNvPr>
          <p:cNvSpPr>
            <a:spLocks noGrp="1"/>
          </p:cNvSpPr>
          <p:nvPr>
            <p:ph type="sldNum" sz="quarter" idx="12"/>
          </p:nvPr>
        </p:nvSpPr>
        <p:spPr/>
        <p:txBody>
          <a:bodyPr/>
          <a:lstStyle/>
          <a:p>
            <a:fld id="{A346F7B0-2C6C-2749-AD43-9AA6CBC0C428}" type="slidenum">
              <a:rPr kumimoji="1" lang="ja-JP" altLang="en-US" smtClean="0"/>
              <a:t>30</a:t>
            </a:fld>
            <a:endParaRPr kumimoji="1" lang="ja-JP" altLang="en-US"/>
          </a:p>
        </p:txBody>
      </p:sp>
      <p:sp>
        <p:nvSpPr>
          <p:cNvPr id="9" name="コンテンツ プレースホルダー 2">
            <a:extLst>
              <a:ext uri="{FF2B5EF4-FFF2-40B4-BE49-F238E27FC236}">
                <a16:creationId xmlns:a16="http://schemas.microsoft.com/office/drawing/2014/main" id="{3ED1692F-7061-873B-BA52-D6C14CA7D47E}"/>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684497A-066F-3686-5D15-B0946977D20C}"/>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a:extLst>
              <a:ext uri="{FF2B5EF4-FFF2-40B4-BE49-F238E27FC236}">
                <a16:creationId xmlns:a16="http://schemas.microsoft.com/office/drawing/2014/main" id="{30DDB2F1-75A2-1EBA-192D-7E748F8824D0}"/>
              </a:ext>
            </a:extLst>
          </p:cNvPr>
          <p:cNvPicPr>
            <a:picLocks noChangeAspect="1"/>
          </p:cNvPicPr>
          <p:nvPr/>
        </p:nvPicPr>
        <p:blipFill>
          <a:blip r:embed="rId3"/>
          <a:stretch>
            <a:fillRect/>
          </a:stretch>
        </p:blipFill>
        <p:spPr>
          <a:xfrm>
            <a:off x="1147962" y="784315"/>
            <a:ext cx="3965252" cy="2826097"/>
          </a:xfrm>
          <a:prstGeom prst="rect">
            <a:avLst/>
          </a:prstGeom>
        </p:spPr>
      </p:pic>
      <p:sp>
        <p:nvSpPr>
          <p:cNvPr id="11" name="テキスト ボックス 10">
            <a:extLst>
              <a:ext uri="{FF2B5EF4-FFF2-40B4-BE49-F238E27FC236}">
                <a16:creationId xmlns:a16="http://schemas.microsoft.com/office/drawing/2014/main" id="{3633A2CD-2BE7-BD9E-4E58-A7E01598C6FF}"/>
              </a:ext>
            </a:extLst>
          </p:cNvPr>
          <p:cNvSpPr txBox="1"/>
          <p:nvPr/>
        </p:nvSpPr>
        <p:spPr>
          <a:xfrm>
            <a:off x="1147962" y="3624829"/>
            <a:ext cx="4387090"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a:t>
            </a:r>
            <a:r>
              <a:rPr kumimoji="1" lang="en-US" altLang="ja-ES" sz="2000" dirty="0">
                <a:latin typeface="Meiryo" panose="020B0604030504040204" pitchFamily="34" charset="-128"/>
                <a:ea typeface="Meiryo" panose="020B0604030504040204" pitchFamily="34" charset="-128"/>
                <a:cs typeface="Arial" panose="020B0604020202020204" pitchFamily="34" charset="0"/>
              </a:rPr>
              <a:t>DAQ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から見た同期信号</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秒で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1</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回インクリメント</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同期信号を読み出せている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BD98AC59-5778-2E89-4192-0F244906F006}"/>
              </a:ext>
            </a:extLst>
          </p:cNvPr>
          <p:cNvSpPr txBox="1"/>
          <p:nvPr/>
        </p:nvSpPr>
        <p:spPr>
          <a:xfrm>
            <a:off x="5602786" y="3624829"/>
            <a:ext cx="6509458" cy="163121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データから同期した時間情報と仰角データを取得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読み出した仰角データの挙動と望遠鏡の動作の同期が取れている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仰角データの読み出しと同期信号の分配を確認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テキスト ボックス 12">
            <a:extLst>
              <a:ext uri="{FF2B5EF4-FFF2-40B4-BE49-F238E27FC236}">
                <a16:creationId xmlns:a16="http://schemas.microsoft.com/office/drawing/2014/main" id="{F45C306C-B5D6-F8B3-9F28-117DC4779B3E}"/>
              </a:ext>
            </a:extLst>
          </p:cNvPr>
          <p:cNvSpPr txBox="1"/>
          <p:nvPr/>
        </p:nvSpPr>
        <p:spPr>
          <a:xfrm>
            <a:off x="694266" y="4900662"/>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テキスト ボックス 13">
            <a:extLst>
              <a:ext uri="{FF2B5EF4-FFF2-40B4-BE49-F238E27FC236}">
                <a16:creationId xmlns:a16="http://schemas.microsoft.com/office/drawing/2014/main" id="{D8508170-7166-3F87-63A4-451A7EB66764}"/>
              </a:ext>
            </a:extLst>
          </p:cNvPr>
          <p:cNvSpPr txBox="1"/>
          <p:nvPr/>
        </p:nvSpPr>
        <p:spPr>
          <a:xfrm>
            <a:off x="696747" y="5406428"/>
            <a:ext cx="3026105"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電源供給方の見直し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温度モニターの実装</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7276E6CA-18D6-CB6D-F8AC-B3602B9C7514}"/>
              </a:ext>
            </a:extLst>
          </p:cNvPr>
          <p:cNvSpPr/>
          <p:nvPr/>
        </p:nvSpPr>
        <p:spPr>
          <a:xfrm rot="5400000">
            <a:off x="3923030" y="5377631"/>
            <a:ext cx="365124" cy="76548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16F50CDF-B00B-6743-5654-8C47742D32E9}"/>
              </a:ext>
            </a:extLst>
          </p:cNvPr>
          <p:cNvSpPr txBox="1"/>
          <p:nvPr/>
        </p:nvSpPr>
        <p:spPr>
          <a:xfrm>
            <a:off x="4679635" y="5406428"/>
            <a:ext cx="5669603"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上でデータ取得システムが正常に動く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安定した稼働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68959BAB-B4EF-99B5-A540-B371BD0CE29A}"/>
              </a:ext>
            </a:extLst>
          </p:cNvPr>
          <p:cNvSpPr txBox="1"/>
          <p:nvPr/>
        </p:nvSpPr>
        <p:spPr>
          <a:xfrm>
            <a:off x="10455874" y="5714204"/>
            <a:ext cx="15717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を実現した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nvGrpSpPr>
          <p:cNvPr id="22" name="グループ化 21">
            <a:extLst>
              <a:ext uri="{FF2B5EF4-FFF2-40B4-BE49-F238E27FC236}">
                <a16:creationId xmlns:a16="http://schemas.microsoft.com/office/drawing/2014/main" id="{0193F465-3E5F-DCE0-1024-C00230D688C5}"/>
              </a:ext>
            </a:extLst>
          </p:cNvPr>
          <p:cNvGrpSpPr/>
          <p:nvPr/>
        </p:nvGrpSpPr>
        <p:grpSpPr>
          <a:xfrm>
            <a:off x="7264211" y="559113"/>
            <a:ext cx="4169360" cy="2905889"/>
            <a:chOff x="6418973" y="523111"/>
            <a:chExt cx="4169360" cy="2905889"/>
          </a:xfrm>
        </p:grpSpPr>
        <p:pic>
          <p:nvPicPr>
            <p:cNvPr id="10" name="図 9" descr="グラフ, 折れ線グラフ&#10;&#10;自動的に生成された説明">
              <a:extLst>
                <a:ext uri="{FF2B5EF4-FFF2-40B4-BE49-F238E27FC236}">
                  <a16:creationId xmlns:a16="http://schemas.microsoft.com/office/drawing/2014/main" id="{F5148974-D0CB-B04F-6665-A04665662FF3}"/>
                </a:ext>
              </a:extLst>
            </p:cNvPr>
            <p:cNvPicPr>
              <a:picLocks noChangeAspect="1"/>
            </p:cNvPicPr>
            <p:nvPr/>
          </p:nvPicPr>
          <p:blipFill>
            <a:blip r:embed="rId4"/>
            <a:stretch>
              <a:fillRect/>
            </a:stretch>
          </p:blipFill>
          <p:spPr>
            <a:xfrm>
              <a:off x="7155118" y="574564"/>
              <a:ext cx="3433215" cy="2854436"/>
            </a:xfrm>
            <a:prstGeom prst="rect">
              <a:avLst/>
            </a:prstGeom>
          </p:spPr>
        </p:pic>
        <p:sp>
          <p:nvSpPr>
            <p:cNvPr id="18" name="円/楕円 17">
              <a:extLst>
                <a:ext uri="{FF2B5EF4-FFF2-40B4-BE49-F238E27FC236}">
                  <a16:creationId xmlns:a16="http://schemas.microsoft.com/office/drawing/2014/main" id="{74B25840-8CA6-011F-3220-9E597CCBD94C}"/>
                </a:ext>
              </a:extLst>
            </p:cNvPr>
            <p:cNvSpPr/>
            <p:nvPr/>
          </p:nvSpPr>
          <p:spPr>
            <a:xfrm>
              <a:off x="7180519" y="559088"/>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9" name="円/楕円 18">
              <a:extLst>
                <a:ext uri="{FF2B5EF4-FFF2-40B4-BE49-F238E27FC236}">
                  <a16:creationId xmlns:a16="http://schemas.microsoft.com/office/drawing/2014/main" id="{4C579E52-B7BC-CE1A-D73A-CC18FD7BE99B}"/>
                </a:ext>
              </a:extLst>
            </p:cNvPr>
            <p:cNvSpPr/>
            <p:nvPr/>
          </p:nvSpPr>
          <p:spPr>
            <a:xfrm>
              <a:off x="7183395" y="2550104"/>
              <a:ext cx="510089" cy="347640"/>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円弧 19">
              <a:extLst>
                <a:ext uri="{FF2B5EF4-FFF2-40B4-BE49-F238E27FC236}">
                  <a16:creationId xmlns:a16="http://schemas.microsoft.com/office/drawing/2014/main" id="{4099F9CB-34FB-9469-25CB-897B2D31781C}"/>
                </a:ext>
              </a:extLst>
            </p:cNvPr>
            <p:cNvSpPr/>
            <p:nvPr/>
          </p:nvSpPr>
          <p:spPr>
            <a:xfrm rot="14378886">
              <a:off x="6439568" y="502516"/>
              <a:ext cx="2502083" cy="2543274"/>
            </a:xfrm>
            <a:prstGeom prst="arc">
              <a:avLst>
                <a:gd name="adj1" fmla="val 14307043"/>
                <a:gd name="adj2" fmla="val 0"/>
              </a:avLst>
            </a:prstGeom>
            <a:ln w="69850">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grpSp>
      <p:sp>
        <p:nvSpPr>
          <p:cNvPr id="21" name="テキスト ボックス 20">
            <a:extLst>
              <a:ext uri="{FF2B5EF4-FFF2-40B4-BE49-F238E27FC236}">
                <a16:creationId xmlns:a16="http://schemas.microsoft.com/office/drawing/2014/main" id="{F0DD2828-2D60-2F21-9C76-C2A607C521AB}"/>
              </a:ext>
            </a:extLst>
          </p:cNvPr>
          <p:cNvSpPr txBox="1"/>
          <p:nvPr/>
        </p:nvSpPr>
        <p:spPr>
          <a:xfrm>
            <a:off x="5665747" y="1611948"/>
            <a:ext cx="159846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仰角を往復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7442540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AA102-1D08-6AE1-EF00-494DCD6654B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54A827-1B48-C8D2-48F8-D47A1EF4A43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OS</a:t>
            </a:r>
            <a:r>
              <a:rPr kumimoji="1" lang="ja-ES" altLang="en-US" sz="3600" dirty="0">
                <a:latin typeface="Meiryo" panose="020B0604030504040204" pitchFamily="34" charset="-128"/>
                <a:ea typeface="Meiryo" panose="020B0604030504040204" pitchFamily="34" charset="-128"/>
              </a:rPr>
              <a:t>システムの実装</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C7D45FC-A72D-1FBE-558E-F325245DCA7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8AFC8C5-A783-2D6C-0CF8-4A33D886E551}"/>
              </a:ext>
            </a:extLst>
          </p:cNvPr>
          <p:cNvSpPr>
            <a:spLocks noGrp="1"/>
          </p:cNvSpPr>
          <p:nvPr>
            <p:ph type="sldNum" sz="quarter" idx="12"/>
          </p:nvPr>
        </p:nvSpPr>
        <p:spPr/>
        <p:txBody>
          <a:bodyPr/>
          <a:lstStyle/>
          <a:p>
            <a:fld id="{A346F7B0-2C6C-2749-AD43-9AA6CBC0C428}" type="slidenum">
              <a:rPr kumimoji="1" lang="ja-JP" altLang="en-US" smtClean="0"/>
              <a:t>31</a:t>
            </a:fld>
            <a:endParaRPr kumimoji="1" lang="ja-JP" altLang="en-US"/>
          </a:p>
        </p:txBody>
      </p:sp>
      <p:sp>
        <p:nvSpPr>
          <p:cNvPr id="9" name="コンテンツ プレースホルダー 2">
            <a:extLst>
              <a:ext uri="{FF2B5EF4-FFF2-40B4-BE49-F238E27FC236}">
                <a16:creationId xmlns:a16="http://schemas.microsoft.com/office/drawing/2014/main" id="{4BF811D9-C1A1-98E5-6E76-5FB378B897CC}"/>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720FB4E6-D72B-8EEE-52A9-F92373F4573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543236E7-716D-D77E-34A7-0A5413142497}"/>
              </a:ext>
            </a:extLst>
          </p:cNvPr>
          <p:cNvSpPr txBox="1"/>
          <p:nvPr/>
        </p:nvSpPr>
        <p:spPr>
          <a:xfrm>
            <a:off x="591310" y="1270306"/>
            <a:ext cx="9845377" cy="1015663"/>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Zynq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に</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システム</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を導入</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Ubuntu</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をベースとし、</a:t>
            </a:r>
            <a:r>
              <a:rPr kumimoji="1" lang="en-US" altLang="ja-ES" sz="2000" dirty="0">
                <a:latin typeface="Meiryo" panose="020B0604030504040204" pitchFamily="34" charset="-128"/>
                <a:ea typeface="Meiryo" panose="020B0604030504040204" pitchFamily="34" charset="-128"/>
                <a:cs typeface="Arial" panose="020B0604020202020204" pitchFamily="34" charset="0"/>
              </a:rPr>
              <a:t>Python</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でスクリプトを動かせる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の回路情報を容易に変更できる</a:t>
            </a:r>
            <a:r>
              <a:rPr kumimoji="1" lang="en-US" altLang="ja-ES" sz="2000" dirty="0">
                <a:latin typeface="Meiryo" panose="020B0604030504040204" pitchFamily="34" charset="-128"/>
                <a:ea typeface="Meiryo" panose="020B0604030504040204" pitchFamily="34" charset="-128"/>
                <a:cs typeface="Arial" panose="020B0604020202020204" pitchFamily="34" charset="0"/>
              </a:rPr>
              <a:t>Overlay</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機能を有する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7" name="上矢印 6">
            <a:extLst>
              <a:ext uri="{FF2B5EF4-FFF2-40B4-BE49-F238E27FC236}">
                <a16:creationId xmlns:a16="http://schemas.microsoft.com/office/drawing/2014/main" id="{4E7D2E89-B2B3-6470-655F-BB7EBB95F77E}"/>
              </a:ext>
            </a:extLst>
          </p:cNvPr>
          <p:cNvSpPr/>
          <p:nvPr/>
        </p:nvSpPr>
        <p:spPr>
          <a:xfrm rot="10800000">
            <a:off x="5778010" y="2370773"/>
            <a:ext cx="252706" cy="5696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8" name="テキスト ボックス 7">
            <a:extLst>
              <a:ext uri="{FF2B5EF4-FFF2-40B4-BE49-F238E27FC236}">
                <a16:creationId xmlns:a16="http://schemas.microsoft.com/office/drawing/2014/main" id="{1D6D4124-C217-64AF-8C6B-88E7589228A8}"/>
              </a:ext>
            </a:extLst>
          </p:cNvPr>
          <p:cNvSpPr txBox="1"/>
          <p:nvPr/>
        </p:nvSpPr>
        <p:spPr>
          <a:xfrm>
            <a:off x="1764660" y="3000480"/>
            <a:ext cx="853211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アクセス性、操作性の向上でメンテナンスをリモート主体で行える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が通信を取り仕切ることで信頼性向上</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0" name="テキスト ボックス 9">
            <a:extLst>
              <a:ext uri="{FF2B5EF4-FFF2-40B4-BE49-F238E27FC236}">
                <a16:creationId xmlns:a16="http://schemas.microsoft.com/office/drawing/2014/main" id="{F780B42A-CCD8-601E-4BE7-F362CA0054A4}"/>
              </a:ext>
            </a:extLst>
          </p:cNvPr>
          <p:cNvSpPr txBox="1"/>
          <p:nvPr/>
        </p:nvSpPr>
        <p:spPr>
          <a:xfrm>
            <a:off x="6096000" y="2433781"/>
            <a:ext cx="4447103"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これにより以下の点が改善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人, 屋内, 若い, 少年 が含まれている画像&#10;&#10;自動的に生成された説明">
            <a:extLst>
              <a:ext uri="{FF2B5EF4-FFF2-40B4-BE49-F238E27FC236}">
                <a16:creationId xmlns:a16="http://schemas.microsoft.com/office/drawing/2014/main" id="{715C0801-FFC2-01F7-C0A0-EBFB53CD07A3}"/>
              </a:ext>
            </a:extLst>
          </p:cNvPr>
          <p:cNvPicPr>
            <a:picLocks noChangeAspect="1"/>
          </p:cNvPicPr>
          <p:nvPr/>
        </p:nvPicPr>
        <p:blipFill>
          <a:blip r:embed="rId3"/>
          <a:stretch>
            <a:fillRect/>
          </a:stretch>
        </p:blipFill>
        <p:spPr>
          <a:xfrm>
            <a:off x="2671752" y="3885352"/>
            <a:ext cx="2391829" cy="1793872"/>
          </a:xfrm>
          <a:prstGeom prst="rect">
            <a:avLst/>
          </a:prstGeom>
        </p:spPr>
      </p:pic>
      <p:pic>
        <p:nvPicPr>
          <p:cNvPr id="14" name="図 13" descr="机のケーブル&#10;&#10;自動的に生成された説明">
            <a:extLst>
              <a:ext uri="{FF2B5EF4-FFF2-40B4-BE49-F238E27FC236}">
                <a16:creationId xmlns:a16="http://schemas.microsoft.com/office/drawing/2014/main" id="{EAE329CC-F9A0-AD94-AD15-A92BF83D49B0}"/>
              </a:ext>
            </a:extLst>
          </p:cNvPr>
          <p:cNvPicPr>
            <a:picLocks noChangeAspect="1"/>
          </p:cNvPicPr>
          <p:nvPr/>
        </p:nvPicPr>
        <p:blipFill>
          <a:blip r:embed="rId4"/>
          <a:stretch>
            <a:fillRect/>
          </a:stretch>
        </p:blipFill>
        <p:spPr>
          <a:xfrm>
            <a:off x="7334782" y="3885352"/>
            <a:ext cx="2391828" cy="1793872"/>
          </a:xfrm>
          <a:prstGeom prst="rect">
            <a:avLst/>
          </a:prstGeom>
        </p:spPr>
      </p:pic>
      <p:sp>
        <p:nvSpPr>
          <p:cNvPr id="15" name="上矢印 14">
            <a:extLst>
              <a:ext uri="{FF2B5EF4-FFF2-40B4-BE49-F238E27FC236}">
                <a16:creationId xmlns:a16="http://schemas.microsoft.com/office/drawing/2014/main" id="{251552DB-2D79-5D46-D600-CE867F5FBD1B}"/>
              </a:ext>
            </a:extLst>
          </p:cNvPr>
          <p:cNvSpPr/>
          <p:nvPr/>
        </p:nvSpPr>
        <p:spPr>
          <a:xfrm rot="5400000">
            <a:off x="5969646" y="4125340"/>
            <a:ext cx="252706" cy="130862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66DCC0D9-1A23-EA0A-B350-B5F0457737D0}"/>
              </a:ext>
            </a:extLst>
          </p:cNvPr>
          <p:cNvSpPr txBox="1"/>
          <p:nvPr/>
        </p:nvSpPr>
        <p:spPr>
          <a:xfrm>
            <a:off x="1579750" y="5789651"/>
            <a:ext cx="4686940"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OS</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イメージを作成し現地インストール</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DDD100FF-D33D-3A36-3394-415C96874F97}"/>
              </a:ext>
            </a:extLst>
          </p:cNvPr>
          <p:cNvSpPr txBox="1"/>
          <p:nvPr/>
        </p:nvSpPr>
        <p:spPr>
          <a:xfrm>
            <a:off x="6681165" y="5789651"/>
            <a:ext cx="3861938"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PYNQ</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が起動しデータ取得開始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6962572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838CF-A074-5C0F-9C5B-89E0E435575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B583BF-6754-7B3A-3533-349133556E14}"/>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焦点面検出器</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6D0A9F3-5474-85CA-6DE7-2F366E8242ED}"/>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92FFC9C0-7058-B110-DFD1-CE8F5A833678}"/>
              </a:ext>
            </a:extLst>
          </p:cNvPr>
          <p:cNvSpPr>
            <a:spLocks noGrp="1"/>
          </p:cNvSpPr>
          <p:nvPr>
            <p:ph type="sldNum" sz="quarter" idx="12"/>
          </p:nvPr>
        </p:nvSpPr>
        <p:spPr/>
        <p:txBody>
          <a:bodyPr/>
          <a:lstStyle/>
          <a:p>
            <a:fld id="{A346F7B0-2C6C-2749-AD43-9AA6CBC0C428}" type="slidenum">
              <a:rPr kumimoji="1" lang="ja-JP" altLang="en-US" smtClean="0"/>
              <a:t>32</a:t>
            </a:fld>
            <a:endParaRPr kumimoji="1" lang="ja-JP" altLang="en-US"/>
          </a:p>
        </p:txBody>
      </p:sp>
      <p:sp>
        <p:nvSpPr>
          <p:cNvPr id="9" name="コンテンツ プレースホルダー 2">
            <a:extLst>
              <a:ext uri="{FF2B5EF4-FFF2-40B4-BE49-F238E27FC236}">
                <a16:creationId xmlns:a16="http://schemas.microsoft.com/office/drawing/2014/main" id="{0DBB55CF-FFA0-2B6A-C46F-BA3819C0621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AC8BA845-6E8E-7AAA-3249-FAC9D1DD93F1}"/>
              </a:ext>
            </a:extLst>
          </p:cNvPr>
          <p:cNvSpPr>
            <a:spLocks noGrp="1"/>
          </p:cNvSpPr>
          <p:nvPr>
            <p:ph type="ftr" sz="quarter" idx="11"/>
          </p:nvPr>
        </p:nvSpPr>
        <p:spPr/>
        <p:txBody>
          <a:bodyPr/>
          <a:lstStyle/>
          <a:p>
            <a:r>
              <a:rPr kumimoji="1" lang="ja-JP" altLang="en-US"/>
              <a:t>修士論文発表会</a:t>
            </a:r>
            <a:endParaRPr kumimoji="1" lang="ja-ES" altLang="en-US"/>
          </a:p>
        </p:txBody>
      </p:sp>
      <p:grpSp>
        <p:nvGrpSpPr>
          <p:cNvPr id="5" name="グループ化 4">
            <a:extLst>
              <a:ext uri="{FF2B5EF4-FFF2-40B4-BE49-F238E27FC236}">
                <a16:creationId xmlns:a16="http://schemas.microsoft.com/office/drawing/2014/main" id="{F98D2B9B-5C14-DAC8-2F17-CAB658E3A5AF}"/>
              </a:ext>
            </a:extLst>
          </p:cNvPr>
          <p:cNvGrpSpPr/>
          <p:nvPr/>
        </p:nvGrpSpPr>
        <p:grpSpPr>
          <a:xfrm>
            <a:off x="7641334" y="-19484"/>
            <a:ext cx="4014218" cy="2957098"/>
            <a:chOff x="576666" y="2012058"/>
            <a:chExt cx="5409259" cy="4056944"/>
          </a:xfrm>
        </p:grpSpPr>
        <p:pic>
          <p:nvPicPr>
            <p:cNvPr id="7" name="図 6" descr="屋内, テーブル, 座る, 木製 が含まれている画像&#10;&#10;自動的に生成された説明">
              <a:extLst>
                <a:ext uri="{FF2B5EF4-FFF2-40B4-BE49-F238E27FC236}">
                  <a16:creationId xmlns:a16="http://schemas.microsoft.com/office/drawing/2014/main" id="{77525C9F-A183-0C3E-767F-84E53D81DF36}"/>
                </a:ext>
              </a:extLst>
            </p:cNvPr>
            <p:cNvPicPr>
              <a:picLocks noChangeAspect="1"/>
            </p:cNvPicPr>
            <p:nvPr/>
          </p:nvPicPr>
          <p:blipFill>
            <a:blip r:embed="rId3"/>
            <a:stretch>
              <a:fillRect/>
            </a:stretch>
          </p:blipFill>
          <p:spPr>
            <a:xfrm>
              <a:off x="576666" y="2012058"/>
              <a:ext cx="5409259" cy="4056944"/>
            </a:xfrm>
            <a:prstGeom prst="rect">
              <a:avLst/>
            </a:prstGeom>
          </p:spPr>
        </p:pic>
        <p:sp>
          <p:nvSpPr>
            <p:cNvPr id="8" name="正方形/長方形 7">
              <a:extLst>
                <a:ext uri="{FF2B5EF4-FFF2-40B4-BE49-F238E27FC236}">
                  <a16:creationId xmlns:a16="http://schemas.microsoft.com/office/drawing/2014/main" id="{16441188-D4F1-519D-2F10-E73ECDBCE9CE}"/>
                </a:ext>
              </a:extLst>
            </p:cNvPr>
            <p:cNvSpPr/>
            <p:nvPr/>
          </p:nvSpPr>
          <p:spPr>
            <a:xfrm>
              <a:off x="2759117" y="3380626"/>
              <a:ext cx="1336578" cy="541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220GHz</a:t>
              </a:r>
            </a:p>
          </p:txBody>
        </p:sp>
        <p:sp>
          <p:nvSpPr>
            <p:cNvPr id="10" name="正方形/長方形 9">
              <a:extLst>
                <a:ext uri="{FF2B5EF4-FFF2-40B4-BE49-F238E27FC236}">
                  <a16:creationId xmlns:a16="http://schemas.microsoft.com/office/drawing/2014/main" id="{30931C8B-C276-67C9-CA06-7A8DCF211007}"/>
                </a:ext>
              </a:extLst>
            </p:cNvPr>
            <p:cNvSpPr/>
            <p:nvPr/>
          </p:nvSpPr>
          <p:spPr>
            <a:xfrm>
              <a:off x="1810815" y="2912559"/>
              <a:ext cx="1336578" cy="510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1" name="正方形/長方形 10">
              <a:extLst>
                <a:ext uri="{FF2B5EF4-FFF2-40B4-BE49-F238E27FC236}">
                  <a16:creationId xmlns:a16="http://schemas.microsoft.com/office/drawing/2014/main" id="{3673CBFB-A294-1A34-9000-21DFF1817C39}"/>
                </a:ext>
              </a:extLst>
            </p:cNvPr>
            <p:cNvSpPr/>
            <p:nvPr/>
          </p:nvSpPr>
          <p:spPr>
            <a:xfrm>
              <a:off x="2777179" y="2484359"/>
              <a:ext cx="1405215" cy="7219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2" name="正方形/長方形 11">
              <a:extLst>
                <a:ext uri="{FF2B5EF4-FFF2-40B4-BE49-F238E27FC236}">
                  <a16:creationId xmlns:a16="http://schemas.microsoft.com/office/drawing/2014/main" id="{6146C198-9D6E-87BC-1B7C-D96E38B560ED}"/>
                </a:ext>
              </a:extLst>
            </p:cNvPr>
            <p:cNvSpPr/>
            <p:nvPr/>
          </p:nvSpPr>
          <p:spPr>
            <a:xfrm>
              <a:off x="3766972" y="2949353"/>
              <a:ext cx="1336578" cy="6414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3" name="正方形/長方形 12">
              <a:extLst>
                <a:ext uri="{FF2B5EF4-FFF2-40B4-BE49-F238E27FC236}">
                  <a16:creationId xmlns:a16="http://schemas.microsoft.com/office/drawing/2014/main" id="{D7B891C2-A7C6-3ED7-AD17-7FE2ECF8AE16}"/>
                </a:ext>
              </a:extLst>
            </p:cNvPr>
            <p:cNvSpPr/>
            <p:nvPr/>
          </p:nvSpPr>
          <p:spPr>
            <a:xfrm>
              <a:off x="3863749" y="3837341"/>
              <a:ext cx="1346599" cy="660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4" name="正方形/長方形 13">
              <a:extLst>
                <a:ext uri="{FF2B5EF4-FFF2-40B4-BE49-F238E27FC236}">
                  <a16:creationId xmlns:a16="http://schemas.microsoft.com/office/drawing/2014/main" id="{291B22C5-7963-0D7A-3817-EB267A56F8E3}"/>
                </a:ext>
              </a:extLst>
            </p:cNvPr>
            <p:cNvSpPr/>
            <p:nvPr/>
          </p:nvSpPr>
          <p:spPr>
            <a:xfrm>
              <a:off x="1471249" y="3852075"/>
              <a:ext cx="1616923" cy="3043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sp>
          <p:nvSpPr>
            <p:cNvPr id="15" name="正方形/長方形 14">
              <a:extLst>
                <a:ext uri="{FF2B5EF4-FFF2-40B4-BE49-F238E27FC236}">
                  <a16:creationId xmlns:a16="http://schemas.microsoft.com/office/drawing/2014/main" id="{12CA5A50-C821-E6EB-D774-5FCA3E86FBFC}"/>
                </a:ext>
              </a:extLst>
            </p:cNvPr>
            <p:cNvSpPr/>
            <p:nvPr/>
          </p:nvSpPr>
          <p:spPr>
            <a:xfrm>
              <a:off x="2351937" y="4333083"/>
              <a:ext cx="1858718" cy="819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1400" dirty="0">
                  <a:solidFill>
                    <a:schemeClr val="bg1"/>
                  </a:solidFill>
                  <a:latin typeface="Meiryo" panose="020B0604030504040204" pitchFamily="34" charset="-128"/>
                  <a:ea typeface="Meiryo" panose="020B0604030504040204" pitchFamily="34" charset="-128"/>
                </a:rPr>
                <a:t>145GHz</a:t>
              </a:r>
            </a:p>
          </p:txBody>
        </p:sp>
      </p:grpSp>
      <p:sp>
        <p:nvSpPr>
          <p:cNvPr id="16" name="テキスト ボックス 15">
            <a:extLst>
              <a:ext uri="{FF2B5EF4-FFF2-40B4-BE49-F238E27FC236}">
                <a16:creationId xmlns:a16="http://schemas.microsoft.com/office/drawing/2014/main" id="{39B01E2E-8092-E69C-36CF-5D781F7C8E98}"/>
              </a:ext>
            </a:extLst>
          </p:cNvPr>
          <p:cNvSpPr txBox="1"/>
          <p:nvPr/>
        </p:nvSpPr>
        <p:spPr>
          <a:xfrm>
            <a:off x="238072" y="1240074"/>
            <a:ext cx="7159423" cy="1631216"/>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時間応答性の高い超伝導検出器</a:t>
            </a:r>
            <a:r>
              <a:rPr kumimoji="1" lang="en-US" altLang="ja-ES" sz="2000" dirty="0">
                <a:solidFill>
                  <a:srgbClr val="FF0000"/>
                </a:solidFill>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を焦点面検出器として採用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2023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年</a:t>
            </a:r>
            <a:r>
              <a:rPr kumimoji="1" lang="en-US" altLang="ja-ES" sz="2000" dirty="0">
                <a:latin typeface="Meiryo" panose="020B0604030504040204" pitchFamily="34" charset="-128"/>
                <a:ea typeface="Meiryo" panose="020B0604030504040204" pitchFamily="34" charset="-128"/>
                <a:cs typeface="Arial" panose="020B0604020202020204" pitchFamily="34" charset="0"/>
              </a:rPr>
              <a:t>5</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月に全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MKID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をインストールし、フルアレイでの観測が開始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つの帯域を観測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56AC5864-38FD-F1EB-F717-0412BCCC82B7}"/>
              </a:ext>
            </a:extLst>
          </p:cNvPr>
          <p:cNvSpPr txBox="1"/>
          <p:nvPr/>
        </p:nvSpPr>
        <p:spPr>
          <a:xfrm>
            <a:off x="8433235" y="3012661"/>
            <a:ext cx="2647273"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 : 138</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220GHz : 23</a:t>
            </a:r>
            <a:r>
              <a:rPr kumimoji="1" lang="ja-ES" altLang="en-US" sz="2000" dirty="0">
                <a:latin typeface="Meiryo" panose="020B0604030504040204" pitchFamily="34" charset="-128"/>
                <a:ea typeface="Meiryo" panose="020B0604030504040204" pitchFamily="34" charset="-128"/>
                <a:cs typeface="Arial" panose="020B0604020202020204" pitchFamily="34" charset="0"/>
              </a:rPr>
              <a:t>素子</a:t>
            </a:r>
            <a:endParaRPr kumimoji="1" lang="ja-ES" altLang="en-US" sz="2000" dirty="0">
              <a:latin typeface="Meiryo" panose="020B0604030504040204" pitchFamily="34" charset="-128"/>
              <a:ea typeface="Meiryo" panose="020B0604030504040204" pitchFamily="34" charset="-128"/>
            </a:endParaRPr>
          </a:p>
        </p:txBody>
      </p:sp>
      <p:grpSp>
        <p:nvGrpSpPr>
          <p:cNvPr id="24" name="グループ化 23">
            <a:extLst>
              <a:ext uri="{FF2B5EF4-FFF2-40B4-BE49-F238E27FC236}">
                <a16:creationId xmlns:a16="http://schemas.microsoft.com/office/drawing/2014/main" id="{51EF6D2E-48C9-3714-18F4-5646307CCE5D}"/>
              </a:ext>
            </a:extLst>
          </p:cNvPr>
          <p:cNvGrpSpPr/>
          <p:nvPr/>
        </p:nvGrpSpPr>
        <p:grpSpPr>
          <a:xfrm>
            <a:off x="701040" y="2986502"/>
            <a:ext cx="4887608" cy="3419961"/>
            <a:chOff x="417576" y="2784043"/>
            <a:chExt cx="4957655" cy="3518962"/>
          </a:xfrm>
        </p:grpSpPr>
        <p:pic>
          <p:nvPicPr>
            <p:cNvPr id="19" name="図 18">
              <a:extLst>
                <a:ext uri="{FF2B5EF4-FFF2-40B4-BE49-F238E27FC236}">
                  <a16:creationId xmlns:a16="http://schemas.microsoft.com/office/drawing/2014/main" id="{642D21DC-E9F5-E47F-BB9E-22194CFA1023}"/>
                </a:ext>
              </a:extLst>
            </p:cNvPr>
            <p:cNvPicPr>
              <a:picLocks noChangeAspect="1"/>
            </p:cNvPicPr>
            <p:nvPr/>
          </p:nvPicPr>
          <p:blipFill>
            <a:blip r:embed="rId4"/>
            <a:stretch>
              <a:fillRect/>
            </a:stretch>
          </p:blipFill>
          <p:spPr>
            <a:xfrm>
              <a:off x="417576" y="2784043"/>
              <a:ext cx="4957655" cy="3518962"/>
            </a:xfrm>
            <a:prstGeom prst="rect">
              <a:avLst/>
            </a:prstGeom>
          </p:spPr>
        </p:pic>
        <p:sp>
          <p:nvSpPr>
            <p:cNvPr id="20" name="正方形/長方形 19">
              <a:extLst>
                <a:ext uri="{FF2B5EF4-FFF2-40B4-BE49-F238E27FC236}">
                  <a16:creationId xmlns:a16="http://schemas.microsoft.com/office/drawing/2014/main" id="{FD3D7C07-47F0-3170-8122-532D6A756CCF}"/>
                </a:ext>
              </a:extLst>
            </p:cNvPr>
            <p:cNvSpPr/>
            <p:nvPr/>
          </p:nvSpPr>
          <p:spPr>
            <a:xfrm>
              <a:off x="3291408"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1" name="正方形/長方形 20">
              <a:extLst>
                <a:ext uri="{FF2B5EF4-FFF2-40B4-BE49-F238E27FC236}">
                  <a16:creationId xmlns:a16="http://schemas.microsoft.com/office/drawing/2014/main" id="{E879C7FC-A776-1E10-5DA0-737252808FA7}"/>
                </a:ext>
              </a:extLst>
            </p:cNvPr>
            <p:cNvSpPr/>
            <p:nvPr/>
          </p:nvSpPr>
          <p:spPr>
            <a:xfrm>
              <a:off x="3703319" y="2784043"/>
              <a:ext cx="155880" cy="317469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709B471F-727C-7DF7-E63C-54B4BB41174B}"/>
                </a:ext>
              </a:extLst>
            </p:cNvPr>
            <p:cNvSpPr txBox="1"/>
            <p:nvPr/>
          </p:nvSpPr>
          <p:spPr>
            <a:xfrm>
              <a:off x="3154680" y="5937263"/>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145</a:t>
              </a:r>
              <a:endParaRPr kumimoji="1" lang="ja-ES" altLang="en-US" sz="1100" dirty="0">
                <a:solidFill>
                  <a:srgbClr val="FF0000"/>
                </a:solidFill>
                <a:latin typeface="Meiryo" panose="020B0604030504040204" pitchFamily="34" charset="-128"/>
                <a:ea typeface="Meiryo" panose="020B0604030504040204" pitchFamily="34" charset="-128"/>
              </a:endParaRPr>
            </a:p>
          </p:txBody>
        </p:sp>
        <p:sp>
          <p:nvSpPr>
            <p:cNvPr id="23" name="テキスト ボックス 22">
              <a:extLst>
                <a:ext uri="{FF2B5EF4-FFF2-40B4-BE49-F238E27FC236}">
                  <a16:creationId xmlns:a16="http://schemas.microsoft.com/office/drawing/2014/main" id="{C9A3DA1E-94E2-D883-65AE-EFEB593E086E}"/>
                </a:ext>
              </a:extLst>
            </p:cNvPr>
            <p:cNvSpPr txBox="1"/>
            <p:nvPr/>
          </p:nvSpPr>
          <p:spPr>
            <a:xfrm>
              <a:off x="3566591" y="5948002"/>
              <a:ext cx="585216" cy="261610"/>
            </a:xfrm>
            <a:prstGeom prst="rect">
              <a:avLst/>
            </a:prstGeom>
            <a:noFill/>
          </p:spPr>
          <p:txBody>
            <a:bodyPr wrap="square" rtlCol="0">
              <a:spAutoFit/>
            </a:bodyPr>
            <a:lstStyle/>
            <a:p>
              <a:r>
                <a:rPr kumimoji="1" lang="en-US" altLang="ja-ES" sz="1100" dirty="0">
                  <a:solidFill>
                    <a:srgbClr val="FF0000"/>
                  </a:solidFill>
                  <a:latin typeface="Meiryo" panose="020B0604030504040204" pitchFamily="34" charset="-128"/>
                  <a:ea typeface="Meiryo" panose="020B0604030504040204" pitchFamily="34" charset="-128"/>
                </a:rPr>
                <a:t>220</a:t>
              </a:r>
              <a:endParaRPr kumimoji="1" lang="ja-ES" altLang="en-US" sz="1100" dirty="0">
                <a:solidFill>
                  <a:srgbClr val="FF0000"/>
                </a:solidFill>
                <a:latin typeface="Meiryo" panose="020B0604030504040204" pitchFamily="34" charset="-128"/>
                <a:ea typeface="Meiryo" panose="020B0604030504040204" pitchFamily="34" charset="-128"/>
              </a:endParaRPr>
            </a:p>
          </p:txBody>
        </p:sp>
      </p:grpSp>
      <p:sp>
        <p:nvSpPr>
          <p:cNvPr id="25" name="テキスト ボックス 24">
            <a:extLst>
              <a:ext uri="{FF2B5EF4-FFF2-40B4-BE49-F238E27FC236}">
                <a16:creationId xmlns:a16="http://schemas.microsoft.com/office/drawing/2014/main" id="{3029B907-2249-577A-AA52-E061CB546101}"/>
              </a:ext>
            </a:extLst>
          </p:cNvPr>
          <p:cNvSpPr txBox="1"/>
          <p:nvPr/>
        </p:nvSpPr>
        <p:spPr>
          <a:xfrm>
            <a:off x="5723444" y="4018424"/>
            <a:ext cx="6133089"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を観測するためには、銀河からの前景放射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シンクロトロン放射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&amp;</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ダスト熱放射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を取り除く必要がある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複数の帯域を観測</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5137449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1C3B4-FA9A-9864-C00D-6929BA688E2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6009BC7-62A6-141F-6158-632DA68B1F3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光軸中心マップ</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DDE3E8B-CA55-6B58-39BF-1C234F9CA684}"/>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A7DF591F-583A-F8D5-6A72-5E0A24C4980D}"/>
              </a:ext>
            </a:extLst>
          </p:cNvPr>
          <p:cNvSpPr>
            <a:spLocks noGrp="1"/>
          </p:cNvSpPr>
          <p:nvPr>
            <p:ph type="sldNum" sz="quarter" idx="12"/>
          </p:nvPr>
        </p:nvSpPr>
        <p:spPr/>
        <p:txBody>
          <a:bodyPr/>
          <a:lstStyle/>
          <a:p>
            <a:fld id="{A346F7B0-2C6C-2749-AD43-9AA6CBC0C428}" type="slidenum">
              <a:rPr kumimoji="1" lang="ja-JP" altLang="en-US" smtClean="0"/>
              <a:t>33</a:t>
            </a:fld>
            <a:endParaRPr kumimoji="1" lang="ja-JP" altLang="en-US"/>
          </a:p>
        </p:txBody>
      </p:sp>
      <p:sp>
        <p:nvSpPr>
          <p:cNvPr id="9" name="コンテンツ プレースホルダー 2">
            <a:extLst>
              <a:ext uri="{FF2B5EF4-FFF2-40B4-BE49-F238E27FC236}">
                <a16:creationId xmlns:a16="http://schemas.microsoft.com/office/drawing/2014/main" id="{2FE640AF-1D2F-7E4F-7668-E60BDD19CAC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F87F8BDA-E6A0-03A1-BE60-D031C39F7EA8}"/>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図 4">
            <a:extLst>
              <a:ext uri="{FF2B5EF4-FFF2-40B4-BE49-F238E27FC236}">
                <a16:creationId xmlns:a16="http://schemas.microsoft.com/office/drawing/2014/main" id="{9C521CD8-B7B7-2BB6-E1DD-BBA3E01380F4}"/>
              </a:ext>
            </a:extLst>
          </p:cNvPr>
          <p:cNvPicPr>
            <a:picLocks noChangeAspect="1"/>
          </p:cNvPicPr>
          <p:nvPr/>
        </p:nvPicPr>
        <p:blipFill>
          <a:blip r:embed="rId3"/>
          <a:stretch>
            <a:fillRect/>
          </a:stretch>
        </p:blipFill>
        <p:spPr>
          <a:xfrm>
            <a:off x="3438798" y="2427740"/>
            <a:ext cx="4943202" cy="4223214"/>
          </a:xfrm>
          <a:prstGeom prst="rect">
            <a:avLst/>
          </a:prstGeom>
        </p:spPr>
      </p:pic>
      <p:sp>
        <p:nvSpPr>
          <p:cNvPr id="7" name="テキスト ボックス 6">
            <a:extLst>
              <a:ext uri="{FF2B5EF4-FFF2-40B4-BE49-F238E27FC236}">
                <a16:creationId xmlns:a16="http://schemas.microsoft.com/office/drawing/2014/main" id="{9BD50D88-8A35-3F93-3AEC-3EA2636CCB28}"/>
              </a:ext>
            </a:extLst>
          </p:cNvPr>
          <p:cNvSpPr txBox="1"/>
          <p:nvPr/>
        </p:nvSpPr>
        <p:spPr>
          <a:xfrm>
            <a:off x="395843" y="1118412"/>
            <a:ext cx="8905577" cy="1323439"/>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月の観測データを用いて天球での検出器配置を見積もる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光軸中心で見た時の月のマップを再構成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マップ中心から検出器の視線を取得</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914400" lvl="1" indent="-457200">
              <a:buFont typeface="+mj-lt"/>
              <a:buAutoNum type="arabicPeriod"/>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全検出器の視線を見た時のスキャン軸からの傾き角を算出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4099655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DDA9E-5766-B8C7-C055-60F06CBF095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4D137C7-327E-483A-5CDE-94DBE09BDF71}"/>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ジグを用いた回転後の固定</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6A3B95C9-88DA-EF9B-C910-962DFF374F1C}"/>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7E319DF2-4DDF-A792-E428-EC1C25FE6AB0}"/>
              </a:ext>
            </a:extLst>
          </p:cNvPr>
          <p:cNvSpPr>
            <a:spLocks noGrp="1"/>
          </p:cNvSpPr>
          <p:nvPr>
            <p:ph type="sldNum" sz="quarter" idx="12"/>
          </p:nvPr>
        </p:nvSpPr>
        <p:spPr/>
        <p:txBody>
          <a:bodyPr/>
          <a:lstStyle/>
          <a:p>
            <a:fld id="{A346F7B0-2C6C-2749-AD43-9AA6CBC0C428}" type="slidenum">
              <a:rPr kumimoji="1" lang="ja-JP" altLang="en-US" smtClean="0"/>
              <a:t>34</a:t>
            </a:fld>
            <a:endParaRPr kumimoji="1" lang="ja-JP" altLang="en-US"/>
          </a:p>
        </p:txBody>
      </p:sp>
      <p:sp>
        <p:nvSpPr>
          <p:cNvPr id="9" name="コンテンツ プレースホルダー 2">
            <a:extLst>
              <a:ext uri="{FF2B5EF4-FFF2-40B4-BE49-F238E27FC236}">
                <a16:creationId xmlns:a16="http://schemas.microsoft.com/office/drawing/2014/main" id="{532679B8-D41D-91A3-61EE-B98389C312A7}"/>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B65478FB-2671-EBD9-C48B-B9DE4FCE262B}"/>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5" name="図 4">
            <a:extLst>
              <a:ext uri="{FF2B5EF4-FFF2-40B4-BE49-F238E27FC236}">
                <a16:creationId xmlns:a16="http://schemas.microsoft.com/office/drawing/2014/main" id="{53EEAFD6-C02F-856F-1EC7-3DC5FB6D0BEA}"/>
              </a:ext>
            </a:extLst>
          </p:cNvPr>
          <p:cNvPicPr>
            <a:picLocks noChangeAspect="1"/>
          </p:cNvPicPr>
          <p:nvPr/>
        </p:nvPicPr>
        <p:blipFill>
          <a:blip r:embed="rId3"/>
          <a:stretch>
            <a:fillRect/>
          </a:stretch>
        </p:blipFill>
        <p:spPr>
          <a:xfrm>
            <a:off x="2072336" y="2641837"/>
            <a:ext cx="7772400" cy="3305503"/>
          </a:xfrm>
          <a:prstGeom prst="rect">
            <a:avLst/>
          </a:prstGeom>
        </p:spPr>
      </p:pic>
      <p:grpSp>
        <p:nvGrpSpPr>
          <p:cNvPr id="7" name="グループ化 6">
            <a:extLst>
              <a:ext uri="{FF2B5EF4-FFF2-40B4-BE49-F238E27FC236}">
                <a16:creationId xmlns:a16="http://schemas.microsoft.com/office/drawing/2014/main" id="{CF0D64D8-9D54-A095-CF9F-BB07292524F7}"/>
              </a:ext>
            </a:extLst>
          </p:cNvPr>
          <p:cNvGrpSpPr/>
          <p:nvPr/>
        </p:nvGrpSpPr>
        <p:grpSpPr>
          <a:xfrm>
            <a:off x="2642959" y="1955613"/>
            <a:ext cx="6007673" cy="3152004"/>
            <a:chOff x="4973594" y="2534904"/>
            <a:chExt cx="6007673" cy="3152004"/>
          </a:xfrm>
        </p:grpSpPr>
        <p:sp>
          <p:nvSpPr>
            <p:cNvPr id="8" name="円/楕円 7">
              <a:extLst>
                <a:ext uri="{FF2B5EF4-FFF2-40B4-BE49-F238E27FC236}">
                  <a16:creationId xmlns:a16="http://schemas.microsoft.com/office/drawing/2014/main" id="{78A6960D-C17A-CB75-68DB-D1172C1C7C20}"/>
                </a:ext>
              </a:extLst>
            </p:cNvPr>
            <p:cNvSpPr/>
            <p:nvPr/>
          </p:nvSpPr>
          <p:spPr>
            <a:xfrm>
              <a:off x="9150165" y="4216163"/>
              <a:ext cx="1831102" cy="1112703"/>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円/楕円 9">
              <a:extLst>
                <a:ext uri="{FF2B5EF4-FFF2-40B4-BE49-F238E27FC236}">
                  <a16:creationId xmlns:a16="http://schemas.microsoft.com/office/drawing/2014/main" id="{BBAE975C-A579-5F55-BC00-D860A22A9333}"/>
                </a:ext>
              </a:extLst>
            </p:cNvPr>
            <p:cNvSpPr/>
            <p:nvPr/>
          </p:nvSpPr>
          <p:spPr>
            <a:xfrm>
              <a:off x="4973594" y="4695676"/>
              <a:ext cx="2844800" cy="99123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cxnSp>
          <p:nvCxnSpPr>
            <p:cNvPr id="11" name="直線コネクタ 10">
              <a:extLst>
                <a:ext uri="{FF2B5EF4-FFF2-40B4-BE49-F238E27FC236}">
                  <a16:creationId xmlns:a16="http://schemas.microsoft.com/office/drawing/2014/main" id="{C52E03F2-DBC8-9D14-8084-8D13B6ED249B}"/>
                </a:ext>
              </a:extLst>
            </p:cNvPr>
            <p:cNvCxnSpPr>
              <a:cxnSpLocks/>
            </p:cNvCxnSpPr>
            <p:nvPr/>
          </p:nvCxnSpPr>
          <p:spPr>
            <a:xfrm flipV="1">
              <a:off x="7461818" y="2935014"/>
              <a:ext cx="799652" cy="1703678"/>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cxnSp>
          <p:nvCxnSpPr>
            <p:cNvPr id="12" name="直線コネクタ 11">
              <a:extLst>
                <a:ext uri="{FF2B5EF4-FFF2-40B4-BE49-F238E27FC236}">
                  <a16:creationId xmlns:a16="http://schemas.microsoft.com/office/drawing/2014/main" id="{E28AD0D0-9E6F-EB5F-C872-CD13F24082E7}"/>
                </a:ext>
              </a:extLst>
            </p:cNvPr>
            <p:cNvCxnSpPr>
              <a:cxnSpLocks/>
            </p:cNvCxnSpPr>
            <p:nvPr/>
          </p:nvCxnSpPr>
          <p:spPr>
            <a:xfrm flipH="1" flipV="1">
              <a:off x="8891295" y="2930997"/>
              <a:ext cx="830995" cy="1180650"/>
            </a:xfrm>
            <a:prstGeom prst="line">
              <a:avLst/>
            </a:prstGeom>
            <a:ln w="69850">
              <a:solidFill>
                <a:schemeClr val="accent6"/>
              </a:solidFill>
              <a:headEnd type="oval"/>
            </a:ln>
          </p:spPr>
          <p:style>
            <a:lnRef idx="2">
              <a:schemeClr val="accent1"/>
            </a:lnRef>
            <a:fillRef idx="0">
              <a:schemeClr val="accent1"/>
            </a:fillRef>
            <a:effectRef idx="1">
              <a:schemeClr val="accent1"/>
            </a:effectRef>
            <a:fontRef idx="minor">
              <a:schemeClr val="tx1"/>
            </a:fontRef>
          </p:style>
        </p:cxnSp>
        <p:sp>
          <p:nvSpPr>
            <p:cNvPr id="13" name="テキスト ボックス 12">
              <a:extLst>
                <a:ext uri="{FF2B5EF4-FFF2-40B4-BE49-F238E27FC236}">
                  <a16:creationId xmlns:a16="http://schemas.microsoft.com/office/drawing/2014/main" id="{837EAEE8-6CE3-90CA-092E-5656938C8ADF}"/>
                </a:ext>
              </a:extLst>
            </p:cNvPr>
            <p:cNvSpPr txBox="1"/>
            <p:nvPr/>
          </p:nvSpPr>
          <p:spPr>
            <a:xfrm>
              <a:off x="8199713" y="2534904"/>
              <a:ext cx="691582" cy="400110"/>
            </a:xfrm>
            <a:prstGeom prst="rect">
              <a:avLst/>
            </a:prstGeom>
            <a:solidFill>
              <a:schemeClr val="bg1"/>
            </a:solidFill>
            <a:ln w="31750">
              <a:solidFill>
                <a:schemeClr val="dk1">
                  <a:shade val="15000"/>
                </a:schemeClr>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ジグ</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grpSp>
    </p:spTree>
    <p:extLst>
      <p:ext uri="{BB962C8B-B14F-4D97-AF65-F5344CB8AC3E}">
        <p14:creationId xmlns:p14="http://schemas.microsoft.com/office/powerpoint/2010/main" val="20603594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E56F7-91F1-DDFE-BEB1-81880A58EC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EFE581F-EA1B-6CA1-0B14-A5FCB2058D9D}"/>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天体を用いた較正結果の確認</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5952692-8F1F-3795-FF26-E17462B011D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6E5A15F5-CA81-15F5-933B-8B67B52B4081}"/>
              </a:ext>
            </a:extLst>
          </p:cNvPr>
          <p:cNvSpPr>
            <a:spLocks noGrp="1"/>
          </p:cNvSpPr>
          <p:nvPr>
            <p:ph type="sldNum" sz="quarter" idx="12"/>
          </p:nvPr>
        </p:nvSpPr>
        <p:spPr/>
        <p:txBody>
          <a:bodyPr/>
          <a:lstStyle/>
          <a:p>
            <a:fld id="{A346F7B0-2C6C-2749-AD43-9AA6CBC0C428}" type="slidenum">
              <a:rPr kumimoji="1" lang="ja-JP" altLang="en-US" smtClean="0"/>
              <a:t>35</a:t>
            </a:fld>
            <a:endParaRPr kumimoji="1" lang="ja-JP" altLang="en-US"/>
          </a:p>
        </p:txBody>
      </p:sp>
      <p:sp>
        <p:nvSpPr>
          <p:cNvPr id="9" name="コンテンツ プレースホルダー 2">
            <a:extLst>
              <a:ext uri="{FF2B5EF4-FFF2-40B4-BE49-F238E27FC236}">
                <a16:creationId xmlns:a16="http://schemas.microsoft.com/office/drawing/2014/main" id="{42BE0C8C-3201-A2C4-912A-446849835B79}"/>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594C5B7-BF54-C4E8-952F-5ADA4E41304C}"/>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1D96C62A-4862-8EB1-96FF-72ED3287791D}"/>
              </a:ext>
            </a:extLst>
          </p:cNvPr>
          <p:cNvSpPr txBox="1"/>
          <p:nvPr/>
        </p:nvSpPr>
        <p:spPr>
          <a:xfrm>
            <a:off x="829733" y="1167284"/>
            <a:ext cx="2624667"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月データによる確認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8" name="図 7">
            <a:extLst>
              <a:ext uri="{FF2B5EF4-FFF2-40B4-BE49-F238E27FC236}">
                <a16:creationId xmlns:a16="http://schemas.microsoft.com/office/drawing/2014/main" id="{4CC0AA83-2E12-B8B5-2AC2-53152DD6DF78}"/>
              </a:ext>
            </a:extLst>
          </p:cNvPr>
          <p:cNvPicPr>
            <a:picLocks noChangeAspect="1"/>
          </p:cNvPicPr>
          <p:nvPr/>
        </p:nvPicPr>
        <p:blipFill>
          <a:blip r:embed="rId3"/>
          <a:stretch>
            <a:fillRect/>
          </a:stretch>
        </p:blipFill>
        <p:spPr>
          <a:xfrm>
            <a:off x="65784" y="1690100"/>
            <a:ext cx="3807515" cy="2799073"/>
          </a:xfrm>
          <a:prstGeom prst="rect">
            <a:avLst/>
          </a:prstGeom>
        </p:spPr>
      </p:pic>
      <p:sp>
        <p:nvSpPr>
          <p:cNvPr id="10" name="テキスト ボックス 9">
            <a:extLst>
              <a:ext uri="{FF2B5EF4-FFF2-40B4-BE49-F238E27FC236}">
                <a16:creationId xmlns:a16="http://schemas.microsoft.com/office/drawing/2014/main" id="{31287457-21CC-4CCB-A223-9251FDFAA184}"/>
              </a:ext>
            </a:extLst>
          </p:cNvPr>
          <p:cNvSpPr txBox="1"/>
          <p:nvPr/>
        </p:nvSpPr>
        <p:spPr>
          <a:xfrm>
            <a:off x="312741" y="4431162"/>
            <a:ext cx="3589867"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回転による配置の改善を確認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2" name="図 11" descr="グラフ, 散布図&#10;&#10;自動的に生成された説明">
            <a:extLst>
              <a:ext uri="{FF2B5EF4-FFF2-40B4-BE49-F238E27FC236}">
                <a16:creationId xmlns:a16="http://schemas.microsoft.com/office/drawing/2014/main" id="{D095D8B1-D9E0-10DE-2A62-FA9EA4FE12D1}"/>
              </a:ext>
            </a:extLst>
          </p:cNvPr>
          <p:cNvPicPr>
            <a:picLocks noChangeAspect="1"/>
          </p:cNvPicPr>
          <p:nvPr/>
        </p:nvPicPr>
        <p:blipFill>
          <a:blip r:embed="rId4"/>
          <a:stretch>
            <a:fillRect/>
          </a:stretch>
        </p:blipFill>
        <p:spPr>
          <a:xfrm>
            <a:off x="3962488" y="2023609"/>
            <a:ext cx="3727450" cy="2902378"/>
          </a:xfrm>
          <a:prstGeom prst="rect">
            <a:avLst/>
          </a:prstGeom>
        </p:spPr>
      </p:pic>
      <p:cxnSp>
        <p:nvCxnSpPr>
          <p:cNvPr id="13" name="直線コネクタ 12">
            <a:extLst>
              <a:ext uri="{FF2B5EF4-FFF2-40B4-BE49-F238E27FC236}">
                <a16:creationId xmlns:a16="http://schemas.microsoft.com/office/drawing/2014/main" id="{B9B209B5-2B10-26EB-1B57-66C45E2C5389}"/>
              </a:ext>
            </a:extLst>
          </p:cNvPr>
          <p:cNvCxnSpPr>
            <a:cxnSpLocks/>
          </p:cNvCxnSpPr>
          <p:nvPr/>
        </p:nvCxnSpPr>
        <p:spPr>
          <a:xfrm flipV="1">
            <a:off x="3873299" y="1093457"/>
            <a:ext cx="0" cy="3708399"/>
          </a:xfrm>
          <a:prstGeom prst="line">
            <a:avLst/>
          </a:prstGeom>
          <a:ln w="254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6" name="テキスト ボックス 15">
            <a:extLst>
              <a:ext uri="{FF2B5EF4-FFF2-40B4-BE49-F238E27FC236}">
                <a16:creationId xmlns:a16="http://schemas.microsoft.com/office/drawing/2014/main" id="{81750E61-1C5A-CBA7-6C09-319FA9409DA1}"/>
              </a:ext>
            </a:extLst>
          </p:cNvPr>
          <p:cNvSpPr txBox="1"/>
          <p:nvPr/>
        </p:nvSpPr>
        <p:spPr>
          <a:xfrm>
            <a:off x="5869205" y="1201844"/>
            <a:ext cx="4568389"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球面による歪みを考慮した実際の配置</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18" name="図 17">
            <a:extLst>
              <a:ext uri="{FF2B5EF4-FFF2-40B4-BE49-F238E27FC236}">
                <a16:creationId xmlns:a16="http://schemas.microsoft.com/office/drawing/2014/main" id="{3BA89891-9C2E-288E-BC86-01440CCF0DBD}"/>
              </a:ext>
            </a:extLst>
          </p:cNvPr>
          <p:cNvPicPr>
            <a:picLocks noChangeAspect="1"/>
          </p:cNvPicPr>
          <p:nvPr/>
        </p:nvPicPr>
        <p:blipFill>
          <a:blip r:embed="rId5"/>
          <a:stretch>
            <a:fillRect/>
          </a:stretch>
        </p:blipFill>
        <p:spPr>
          <a:xfrm>
            <a:off x="8030856" y="1813681"/>
            <a:ext cx="4199422" cy="3199902"/>
          </a:xfrm>
          <a:prstGeom prst="rect">
            <a:avLst/>
          </a:prstGeom>
        </p:spPr>
      </p:pic>
      <p:sp>
        <p:nvSpPr>
          <p:cNvPr id="21" name="左右矢印 20">
            <a:extLst>
              <a:ext uri="{FF2B5EF4-FFF2-40B4-BE49-F238E27FC236}">
                <a16:creationId xmlns:a16="http://schemas.microsoft.com/office/drawing/2014/main" id="{4840862A-8B38-1D57-444E-9DFF687939CD}"/>
              </a:ext>
            </a:extLst>
          </p:cNvPr>
          <p:cNvSpPr/>
          <p:nvPr/>
        </p:nvSpPr>
        <p:spPr>
          <a:xfrm>
            <a:off x="7624401" y="3145221"/>
            <a:ext cx="528998" cy="283779"/>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2" name="テキスト ボックス 21">
            <a:extLst>
              <a:ext uri="{FF2B5EF4-FFF2-40B4-BE49-F238E27FC236}">
                <a16:creationId xmlns:a16="http://schemas.microsoft.com/office/drawing/2014/main" id="{201AFFB2-AD20-F385-CD12-7343160F45A6}"/>
              </a:ext>
            </a:extLst>
          </p:cNvPr>
          <p:cNvSpPr txBox="1"/>
          <p:nvPr/>
        </p:nvSpPr>
        <p:spPr>
          <a:xfrm>
            <a:off x="4148667" y="4948270"/>
            <a:ext cx="8043333" cy="707886"/>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回転による配置の傾きが是正</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145GHz</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アレイでは歪みからくる非対称性が大きく改善された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29917EF3-D909-EF19-D296-C4732984DA46}"/>
              </a:ext>
            </a:extLst>
          </p:cNvPr>
          <p:cNvSpPr txBox="1"/>
          <p:nvPr/>
        </p:nvSpPr>
        <p:spPr>
          <a:xfrm>
            <a:off x="312741" y="5390796"/>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加えて</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0D2156E4-F5F1-C657-010B-770EB19FF4DF}"/>
              </a:ext>
            </a:extLst>
          </p:cNvPr>
          <p:cNvSpPr txBox="1"/>
          <p:nvPr/>
        </p:nvSpPr>
        <p:spPr>
          <a:xfrm>
            <a:off x="643466" y="5873573"/>
            <a:ext cx="9956800" cy="400110"/>
          </a:xfrm>
          <a:prstGeom prst="rect">
            <a:avLst/>
          </a:prstGeom>
          <a:noFill/>
          <a:ln w="31750">
            <a:no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木星の観測データからも同様の結果を再現</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月での結果を保証することができた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id="{49CD26A5-F074-6A77-4AF2-BEF394BD1BBD}"/>
              </a:ext>
            </a:extLst>
          </p:cNvPr>
          <p:cNvSpPr txBox="1"/>
          <p:nvPr/>
        </p:nvSpPr>
        <p:spPr>
          <a:xfrm>
            <a:off x="9702274"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3D9FADC2-8196-6A3F-9113-8009413FD223}"/>
              </a:ext>
            </a:extLst>
          </p:cNvPr>
          <p:cNvSpPr txBox="1"/>
          <p:nvPr/>
        </p:nvSpPr>
        <p:spPr>
          <a:xfrm>
            <a:off x="5416705" y="1695259"/>
            <a:ext cx="1159934"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2819856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9AEED-1380-9BC8-7FF1-2DD7EC7A7BA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84BAC58-ADC0-CD2F-187E-A1CDE258FF77}"/>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検出器差分と相関</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1633D13-7191-2673-E2A8-7207966C9ED6}"/>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0084E5B8-024A-C791-95E1-99000C5DC374}"/>
              </a:ext>
            </a:extLst>
          </p:cNvPr>
          <p:cNvSpPr>
            <a:spLocks noGrp="1"/>
          </p:cNvSpPr>
          <p:nvPr>
            <p:ph type="sldNum" sz="quarter" idx="12"/>
          </p:nvPr>
        </p:nvSpPr>
        <p:spPr/>
        <p:txBody>
          <a:bodyPr/>
          <a:lstStyle/>
          <a:p>
            <a:fld id="{A346F7B0-2C6C-2749-AD43-9AA6CBC0C428}" type="slidenum">
              <a:rPr kumimoji="1" lang="ja-JP" altLang="en-US" smtClean="0"/>
              <a:t>36</a:t>
            </a:fld>
            <a:endParaRPr kumimoji="1" lang="ja-JP" altLang="en-US"/>
          </a:p>
        </p:txBody>
      </p:sp>
      <p:sp>
        <p:nvSpPr>
          <p:cNvPr id="9" name="コンテンツ プレースホルダー 2">
            <a:extLst>
              <a:ext uri="{FF2B5EF4-FFF2-40B4-BE49-F238E27FC236}">
                <a16:creationId xmlns:a16="http://schemas.microsoft.com/office/drawing/2014/main" id="{B27CF87D-0B59-05ED-04EC-B4FA95F3E34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E2E0C0B-BA99-D0AD-7793-AB6736C84589}"/>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E69C6160-60EE-0DE8-A574-4B6A9ABE072E}"/>
                  </a:ext>
                </a:extLst>
              </p:cNvPr>
              <p:cNvSpPr txBox="1"/>
              <p:nvPr/>
            </p:nvSpPr>
            <p:spPr>
              <a:xfrm>
                <a:off x="509336" y="1338027"/>
                <a:ext cx="10758479" cy="1348061"/>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最後に検出器間で信号の差分をとり、検出器配置の改善を信号間の相関の強さで評価</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スキャンによる時間差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で同じ大気を観測する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差分を取った</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 : </a:t>
                </a:r>
                <a14:m>
                  <m:oMath xmlns:m="http://schemas.openxmlformats.org/officeDocument/2006/math">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𝑇𝑂𝐷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d>
                      <m:d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d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𝑡</m:t>
                        </m:r>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1</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𝑇𝑂𝐷</m:t>
                        </m:r>
                      </m:e>
                      <m: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2</m:t>
                        </m:r>
                      </m:sub>
                    </m:sSub>
                    <m:d>
                      <m:dPr>
                        <m:ctrlP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ctrlPr>
                      </m:dPr>
                      <m:e>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𝛿</m:t>
                        </m:r>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𝑡</m:t>
                        </m:r>
                      </m:e>
                    </m:d>
                  </m:oMath>
                </a14:m>
                <a:endParaRPr kumimoji="1" lang="en-US" altLang="ja-ES" sz="2000" b="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をフーリエ変換</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PSD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これを用いて相関を測る指標を定義</a:t>
                </a:r>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p>
            </p:txBody>
          </p:sp>
        </mc:Choice>
        <mc:Fallback>
          <p:sp>
            <p:nvSpPr>
              <p:cNvPr id="5" name="テキスト ボックス 4">
                <a:extLst>
                  <a:ext uri="{FF2B5EF4-FFF2-40B4-BE49-F238E27FC236}">
                    <a16:creationId xmlns:a16="http://schemas.microsoft.com/office/drawing/2014/main" id="{E69C6160-60EE-0DE8-A574-4B6A9ABE072E}"/>
                  </a:ext>
                </a:extLst>
              </p:cNvPr>
              <p:cNvSpPr txBox="1">
                <a:spLocks noRot="1" noChangeAspect="1" noMove="1" noResize="1" noEditPoints="1" noAdjustHandles="1" noChangeArrowheads="1" noChangeShapeType="1" noTextEdit="1"/>
              </p:cNvSpPr>
              <p:nvPr/>
            </p:nvSpPr>
            <p:spPr>
              <a:xfrm>
                <a:off x="509336" y="1338027"/>
                <a:ext cx="10758479" cy="1348061"/>
              </a:xfrm>
              <a:prstGeom prst="rect">
                <a:avLst/>
              </a:prstGeom>
              <a:blipFill>
                <a:blip r:embed="rId3"/>
                <a:stretch>
                  <a:fillRect l="-472" t="-2804" b="-7477"/>
                </a:stretch>
              </a:blipFill>
              <a:ln w="31750">
                <a:noFill/>
              </a:ln>
            </p:spPr>
            <p:txBody>
              <a:bodyPr/>
              <a:lstStyle/>
              <a:p>
                <a:r>
                  <a:rPr lang="ja-ES" altLang="en-US">
                    <a:noFill/>
                  </a:rPr>
                  <a:t> </a:t>
                </a:r>
              </a:p>
            </p:txBody>
          </p:sp>
        </mc:Fallback>
      </mc:AlternateContent>
      <p:pic>
        <p:nvPicPr>
          <p:cNvPr id="8" name="図 7">
            <a:extLst>
              <a:ext uri="{FF2B5EF4-FFF2-40B4-BE49-F238E27FC236}">
                <a16:creationId xmlns:a16="http://schemas.microsoft.com/office/drawing/2014/main" id="{D5D71202-2F95-37BC-E028-D27E700EAE36}"/>
              </a:ext>
            </a:extLst>
          </p:cNvPr>
          <p:cNvPicPr>
            <a:picLocks noChangeAspect="1"/>
          </p:cNvPicPr>
          <p:nvPr/>
        </p:nvPicPr>
        <p:blipFill>
          <a:blip r:embed="rId4"/>
          <a:stretch>
            <a:fillRect/>
          </a:stretch>
        </p:blipFill>
        <p:spPr>
          <a:xfrm>
            <a:off x="261352" y="2840504"/>
            <a:ext cx="5152858" cy="2343024"/>
          </a:xfrm>
          <a:prstGeom prst="rect">
            <a:avLst/>
          </a:prstGeom>
        </p:spPr>
      </p:pic>
      <p:sp>
        <p:nvSpPr>
          <p:cNvPr id="10" name="テキスト ボックス 9">
            <a:extLst>
              <a:ext uri="{FF2B5EF4-FFF2-40B4-BE49-F238E27FC236}">
                <a16:creationId xmlns:a16="http://schemas.microsoft.com/office/drawing/2014/main" id="{20DFC2C0-809E-C27A-B80E-CA7D3F33CBB4}"/>
              </a:ext>
            </a:extLst>
          </p:cNvPr>
          <p:cNvSpPr txBox="1"/>
          <p:nvPr/>
        </p:nvSpPr>
        <p:spPr>
          <a:xfrm>
            <a:off x="597567" y="5260518"/>
            <a:ext cx="3841529" cy="707886"/>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PSD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と自己相関関数はフーリエ変換で結びつく等価な量</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ED3D2558-44EB-CA69-E91E-3730BBCFF412}"/>
                  </a:ext>
                </a:extLst>
              </p:cNvPr>
              <p:cNvSpPr txBox="1"/>
              <p:nvPr/>
            </p:nvSpPr>
            <p:spPr>
              <a:xfrm>
                <a:off x="5812091" y="2972422"/>
                <a:ext cx="5152858" cy="19967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２つの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間の相関を以下の指標で定義</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lvl="1"/>
                <a14:m>
                  <m:oMathPara xmlns:m="http://schemas.openxmlformats.org/officeDocument/2006/math">
                    <m:oMathParaPr>
                      <m:jc m:val="centerGroup"/>
                    </m:oMathParaPr>
                    <m:oMath xmlns:m="http://schemas.openxmlformats.org/officeDocument/2006/math">
                      <m:f>
                        <m:f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fPr>
                        <m:num>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1</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2</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𝑑𝑖𝑓𝑓</m:t>
                              </m:r>
                            </m:sub>
                          </m:sSub>
                        </m:num>
                        <m:den>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1</m:t>
                              </m:r>
                            </m:sub>
                          </m:s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 </m:t>
                          </m:r>
                          <m:sSub>
                            <m:sSubPr>
                              <m:ctrlP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𝑃𝑆𝐷</m:t>
                              </m:r>
                            </m:e>
                            <m:sub>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2</m:t>
                              </m:r>
                            </m:sub>
                          </m:sSub>
                        </m:den>
                      </m:f>
                    </m:oMath>
                  </m:oMathPara>
                </a14:m>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規格化した相関係数のように扱える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相関が最大で</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1</a:t>
                </a: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相関がなければ</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0</a:t>
                </a:r>
              </a:p>
            </p:txBody>
          </p:sp>
        </mc:Choice>
        <mc:Fallback>
          <p:sp>
            <p:nvSpPr>
              <p:cNvPr id="11" name="テキスト ボックス 10">
                <a:extLst>
                  <a:ext uri="{FF2B5EF4-FFF2-40B4-BE49-F238E27FC236}">
                    <a16:creationId xmlns:a16="http://schemas.microsoft.com/office/drawing/2014/main" id="{ED3D2558-44EB-CA69-E91E-3730BBCFF412}"/>
                  </a:ext>
                </a:extLst>
              </p:cNvPr>
              <p:cNvSpPr txBox="1">
                <a:spLocks noRot="1" noChangeAspect="1" noMove="1" noResize="1" noEditPoints="1" noAdjustHandles="1" noChangeArrowheads="1" noChangeShapeType="1" noTextEdit="1"/>
              </p:cNvSpPr>
              <p:nvPr/>
            </p:nvSpPr>
            <p:spPr>
              <a:xfrm>
                <a:off x="5812091" y="2972422"/>
                <a:ext cx="5152858" cy="1996765"/>
              </a:xfrm>
              <a:prstGeom prst="rect">
                <a:avLst/>
              </a:prstGeom>
              <a:blipFill>
                <a:blip r:embed="rId5"/>
                <a:stretch>
                  <a:fillRect l="-983" t="-2532" r="-737" b="-2532"/>
                </a:stretch>
              </a:blipFill>
            </p:spPr>
            <p:txBody>
              <a:bodyPr/>
              <a:lstStyle/>
              <a:p>
                <a:r>
                  <a:rPr lang="ja-ES" altLang="en-US">
                    <a:noFill/>
                  </a:rPr>
                  <a:t> </a:t>
                </a:r>
              </a:p>
            </p:txBody>
          </p:sp>
        </mc:Fallback>
      </mc:AlternateContent>
      <p:sp>
        <p:nvSpPr>
          <p:cNvPr id="12" name="上矢印 11">
            <a:extLst>
              <a:ext uri="{FF2B5EF4-FFF2-40B4-BE49-F238E27FC236}">
                <a16:creationId xmlns:a16="http://schemas.microsoft.com/office/drawing/2014/main" id="{A58CA535-6B0A-568B-829E-2CAA23A9CFF4}"/>
              </a:ext>
            </a:extLst>
          </p:cNvPr>
          <p:cNvSpPr/>
          <p:nvPr/>
        </p:nvSpPr>
        <p:spPr>
          <a:xfrm rot="5400000">
            <a:off x="5706013" y="5222578"/>
            <a:ext cx="365124" cy="59479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A5233FB3-6234-36B5-8A18-75792DD95303}"/>
              </a:ext>
            </a:extLst>
          </p:cNvPr>
          <p:cNvSpPr txBox="1"/>
          <p:nvPr/>
        </p:nvSpPr>
        <p:spPr>
          <a:xfrm>
            <a:off x="6525126" y="5347360"/>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回転の前後で相関を比較</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2084548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5E753-1418-3950-A8BE-48FAF8BD0FB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A32C05B-B298-6774-92D7-FEBE32233618}"/>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相関の比較</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224E691-73CE-CF2D-8924-5FE378641B69}"/>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40595E62-B5C9-9D68-B2CB-45D20A8AF207}"/>
              </a:ext>
            </a:extLst>
          </p:cNvPr>
          <p:cNvSpPr>
            <a:spLocks noGrp="1"/>
          </p:cNvSpPr>
          <p:nvPr>
            <p:ph type="sldNum" sz="quarter" idx="12"/>
          </p:nvPr>
        </p:nvSpPr>
        <p:spPr/>
        <p:txBody>
          <a:bodyPr/>
          <a:lstStyle/>
          <a:p>
            <a:fld id="{A346F7B0-2C6C-2749-AD43-9AA6CBC0C428}" type="slidenum">
              <a:rPr kumimoji="1" lang="ja-JP" altLang="en-US" smtClean="0"/>
              <a:t>37</a:t>
            </a:fld>
            <a:endParaRPr kumimoji="1" lang="ja-JP" altLang="en-US"/>
          </a:p>
        </p:txBody>
      </p:sp>
      <p:sp>
        <p:nvSpPr>
          <p:cNvPr id="9" name="コンテンツ プレースホルダー 2">
            <a:extLst>
              <a:ext uri="{FF2B5EF4-FFF2-40B4-BE49-F238E27FC236}">
                <a16:creationId xmlns:a16="http://schemas.microsoft.com/office/drawing/2014/main" id="{EA72F7F0-EA14-0DA9-AA5D-96A5EA74E82A}"/>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9C5633CE-F503-D230-31B3-38EC69CE4B12}"/>
              </a:ext>
            </a:extLst>
          </p:cNvPr>
          <p:cNvSpPr>
            <a:spLocks noGrp="1"/>
          </p:cNvSpPr>
          <p:nvPr>
            <p:ph type="ftr" sz="quarter" idx="11"/>
          </p:nvPr>
        </p:nvSpPr>
        <p:spPr/>
        <p:txBody>
          <a:bodyPr/>
          <a:lstStyle/>
          <a:p>
            <a:r>
              <a:rPr kumimoji="1" lang="ja-JP" altLang="en-US"/>
              <a:t>修士論文発表会</a:t>
            </a:r>
            <a:endParaRPr kumimoji="1" lang="ja-ES" altLang="en-US"/>
          </a:p>
        </p:txBody>
      </p:sp>
      <p:pic>
        <p:nvPicPr>
          <p:cNvPr id="7" name="図 6" descr="グラフ, 散布図&#10;&#10;自動的に生成された説明">
            <a:extLst>
              <a:ext uri="{FF2B5EF4-FFF2-40B4-BE49-F238E27FC236}">
                <a16:creationId xmlns:a16="http://schemas.microsoft.com/office/drawing/2014/main" id="{DCD25E2A-8521-4C66-C92A-A152F1970CC8}"/>
              </a:ext>
            </a:extLst>
          </p:cNvPr>
          <p:cNvPicPr>
            <a:picLocks noChangeAspect="1"/>
          </p:cNvPicPr>
          <p:nvPr/>
        </p:nvPicPr>
        <p:blipFill>
          <a:blip r:embed="rId3"/>
          <a:stretch>
            <a:fillRect/>
          </a:stretch>
        </p:blipFill>
        <p:spPr>
          <a:xfrm>
            <a:off x="269133" y="1718673"/>
            <a:ext cx="5770720" cy="4205084"/>
          </a:xfrm>
          <a:prstGeom prst="rect">
            <a:avLst/>
          </a:prstGeom>
        </p:spPr>
      </p:pic>
      <p:sp>
        <p:nvSpPr>
          <p:cNvPr id="8" name="円/楕円 7">
            <a:extLst>
              <a:ext uri="{FF2B5EF4-FFF2-40B4-BE49-F238E27FC236}">
                <a16:creationId xmlns:a16="http://schemas.microsoft.com/office/drawing/2014/main" id="{40544561-041B-4498-D6F5-B039801F1F3F}"/>
              </a:ext>
            </a:extLst>
          </p:cNvPr>
          <p:cNvSpPr/>
          <p:nvPr/>
        </p:nvSpPr>
        <p:spPr>
          <a:xfrm>
            <a:off x="4813174" y="4748463"/>
            <a:ext cx="1066258" cy="726658"/>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0" name="テキスト ボックス 9">
            <a:extLst>
              <a:ext uri="{FF2B5EF4-FFF2-40B4-BE49-F238E27FC236}">
                <a16:creationId xmlns:a16="http://schemas.microsoft.com/office/drawing/2014/main" id="{F99EBD94-0C65-3305-30E9-44B48884910F}"/>
              </a:ext>
            </a:extLst>
          </p:cNvPr>
          <p:cNvSpPr txBox="1"/>
          <p:nvPr/>
        </p:nvSpPr>
        <p:spPr>
          <a:xfrm>
            <a:off x="4353475" y="5564194"/>
            <a:ext cx="1985656"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ホワイトノイズ</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1" name="テキスト ボックス 10">
            <a:extLst>
              <a:ext uri="{FF2B5EF4-FFF2-40B4-BE49-F238E27FC236}">
                <a16:creationId xmlns:a16="http://schemas.microsoft.com/office/drawing/2014/main" id="{9379F00D-7BDD-B7B5-E0F7-A1DC2D0DBCFB}"/>
              </a:ext>
            </a:extLst>
          </p:cNvPr>
          <p:cNvSpPr txBox="1"/>
          <p:nvPr/>
        </p:nvSpPr>
        <p:spPr>
          <a:xfrm>
            <a:off x="2037903" y="1274027"/>
            <a:ext cx="3841529"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隣接した検出器ペア</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2" name="上矢印 11">
            <a:extLst>
              <a:ext uri="{FF2B5EF4-FFF2-40B4-BE49-F238E27FC236}">
                <a16:creationId xmlns:a16="http://schemas.microsoft.com/office/drawing/2014/main" id="{76E5B0B7-2D35-A320-33E5-7A96EEFB796B}"/>
              </a:ext>
            </a:extLst>
          </p:cNvPr>
          <p:cNvSpPr/>
          <p:nvPr/>
        </p:nvSpPr>
        <p:spPr>
          <a:xfrm>
            <a:off x="4118445" y="2495111"/>
            <a:ext cx="235030" cy="2031210"/>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3" name="テキスト ボックス 12">
            <a:extLst>
              <a:ext uri="{FF2B5EF4-FFF2-40B4-BE49-F238E27FC236}">
                <a16:creationId xmlns:a16="http://schemas.microsoft.com/office/drawing/2014/main" id="{FE966B43-891B-51F0-3561-4CCA6F58EFAD}"/>
              </a:ext>
            </a:extLst>
          </p:cNvPr>
          <p:cNvSpPr txBox="1"/>
          <p:nvPr/>
        </p:nvSpPr>
        <p:spPr>
          <a:xfrm>
            <a:off x="4602128" y="3290376"/>
            <a:ext cx="1493872" cy="400110"/>
          </a:xfrm>
          <a:prstGeom prst="rect">
            <a:avLst/>
          </a:prstGeom>
          <a:noFill/>
          <a:ln w="31750">
            <a:solidFill>
              <a:schemeClr val="tx1"/>
            </a:solidFill>
          </a:ln>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4" name="円/楕円 13">
            <a:extLst>
              <a:ext uri="{FF2B5EF4-FFF2-40B4-BE49-F238E27FC236}">
                <a16:creationId xmlns:a16="http://schemas.microsoft.com/office/drawing/2014/main" id="{F47CEDEC-3C7C-E4B0-D59D-632EA5DCDFB1}"/>
              </a:ext>
            </a:extLst>
          </p:cNvPr>
          <p:cNvSpPr/>
          <p:nvPr/>
        </p:nvSpPr>
        <p:spPr>
          <a:xfrm>
            <a:off x="383677" y="1969123"/>
            <a:ext cx="398748" cy="237942"/>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5" name="円/楕円 14">
            <a:extLst>
              <a:ext uri="{FF2B5EF4-FFF2-40B4-BE49-F238E27FC236}">
                <a16:creationId xmlns:a16="http://schemas.microsoft.com/office/drawing/2014/main" id="{225FC746-B75C-EB60-4489-7471F0C1AB65}"/>
              </a:ext>
            </a:extLst>
          </p:cNvPr>
          <p:cNvSpPr/>
          <p:nvPr/>
        </p:nvSpPr>
        <p:spPr>
          <a:xfrm>
            <a:off x="361376" y="5018230"/>
            <a:ext cx="460782" cy="237941"/>
          </a:xfrm>
          <a:prstGeom prst="ellipse">
            <a:avLst/>
          </a:prstGeom>
          <a:noFill/>
          <a:ln w="635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6" name="テキスト ボックス 15">
            <a:extLst>
              <a:ext uri="{FF2B5EF4-FFF2-40B4-BE49-F238E27FC236}">
                <a16:creationId xmlns:a16="http://schemas.microsoft.com/office/drawing/2014/main" id="{D87A3B44-85C1-E5CB-98C1-B84437172C93}"/>
              </a:ext>
            </a:extLst>
          </p:cNvPr>
          <p:cNvSpPr txBox="1"/>
          <p:nvPr/>
        </p:nvSpPr>
        <p:spPr>
          <a:xfrm>
            <a:off x="6416851" y="1718673"/>
            <a:ext cx="5582643" cy="1938992"/>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回転後の</a:t>
            </a:r>
            <a:r>
              <a:rPr kumimoji="1" lang="en-US" altLang="ja-ES" sz="2000" dirty="0">
                <a:latin typeface="Meiryo" panose="020B0604030504040204" pitchFamily="34" charset="-128"/>
                <a:ea typeface="Meiryo" panose="020B0604030504040204" pitchFamily="34" charset="-128"/>
                <a:cs typeface="Arial" panose="020B0604020202020204" pitchFamily="34" charset="0"/>
              </a:rPr>
              <a:t>TOD</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が回転前より相関が強い結果を得た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確認した全てのペアで同じ傾向が得られた</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相関が強い</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a:t>
            </a:r>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観測する大気がより同じになったことを示唆する</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7" name="上矢印 16">
            <a:extLst>
              <a:ext uri="{FF2B5EF4-FFF2-40B4-BE49-F238E27FC236}">
                <a16:creationId xmlns:a16="http://schemas.microsoft.com/office/drawing/2014/main" id="{DC0514A2-1F22-8913-C3EB-268559F70009}"/>
              </a:ext>
            </a:extLst>
          </p:cNvPr>
          <p:cNvSpPr/>
          <p:nvPr/>
        </p:nvSpPr>
        <p:spPr>
          <a:xfrm rot="10800000">
            <a:off x="9090657" y="3766265"/>
            <a:ext cx="235030" cy="618743"/>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8" name="テキスト ボックス 17">
            <a:extLst>
              <a:ext uri="{FF2B5EF4-FFF2-40B4-BE49-F238E27FC236}">
                <a16:creationId xmlns:a16="http://schemas.microsoft.com/office/drawing/2014/main" id="{AF96209D-AADB-23EB-FAE6-0EC1DDC25263}"/>
              </a:ext>
            </a:extLst>
          </p:cNvPr>
          <p:cNvSpPr txBox="1"/>
          <p:nvPr/>
        </p:nvSpPr>
        <p:spPr>
          <a:xfrm>
            <a:off x="6900114" y="4578555"/>
            <a:ext cx="4616116"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検出器配置の改善で観測する大気の揺らぎを抑制することを確認</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018D043F-717E-C4B7-711C-0D4A13618825}"/>
              </a:ext>
            </a:extLst>
          </p:cNvPr>
          <p:cNvSpPr txBox="1"/>
          <p:nvPr/>
        </p:nvSpPr>
        <p:spPr>
          <a:xfrm rot="16200000">
            <a:off x="-470217" y="3490431"/>
            <a:ext cx="1478700" cy="400110"/>
          </a:xfrm>
          <a:prstGeom prst="rect">
            <a:avLst/>
          </a:prstGeom>
          <a:solidFill>
            <a:schemeClr val="bg1"/>
          </a:solid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相関の指標</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9996946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1B349C1-520F-F717-6CA3-69E34A45933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6BA051-4995-96B4-34DC-3CA7A5F6CFA2}"/>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36436979-9FFD-09AB-745A-8E7FD140FFC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B73C0CDB-2134-864D-50E7-04B5FB6596A0}"/>
              </a:ext>
            </a:extLst>
          </p:cNvPr>
          <p:cNvSpPr>
            <a:spLocks noGrp="1"/>
          </p:cNvSpPr>
          <p:nvPr>
            <p:ph type="sldNum" sz="quarter" idx="12"/>
          </p:nvPr>
        </p:nvSpPr>
        <p:spPr/>
        <p:txBody>
          <a:bodyPr/>
          <a:lstStyle/>
          <a:p>
            <a:fld id="{A346F7B0-2C6C-2749-AD43-9AA6CBC0C428}" type="slidenum">
              <a:rPr kumimoji="1" lang="ja-JP" altLang="en-US" smtClean="0"/>
              <a:t>38</a:t>
            </a:fld>
            <a:endParaRPr kumimoji="1" lang="ja-JP" altLang="en-US"/>
          </a:p>
        </p:txBody>
      </p:sp>
      <p:sp>
        <p:nvSpPr>
          <p:cNvPr id="9" name="コンテンツ プレースホルダー 2">
            <a:extLst>
              <a:ext uri="{FF2B5EF4-FFF2-40B4-BE49-F238E27FC236}">
                <a16:creationId xmlns:a16="http://schemas.microsoft.com/office/drawing/2014/main" id="{8E1F2049-DD83-C2C9-F0FD-BE11BDE6942F}"/>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DB658541-A3D8-AC19-07C9-8B50B1A19FAB}"/>
              </a:ext>
            </a:extLst>
          </p:cNvPr>
          <p:cNvSpPr>
            <a:spLocks noGrp="1"/>
          </p:cNvSpPr>
          <p:nvPr>
            <p:ph type="ftr" sz="quarter" idx="11"/>
          </p:nvPr>
        </p:nvSpPr>
        <p:spPr/>
        <p:txBody>
          <a:bodyPr/>
          <a:lstStyle/>
          <a:p>
            <a:r>
              <a:rPr kumimoji="1" lang="ja-JP" altLang="en-US"/>
              <a:t>修士論文発表会</a:t>
            </a:r>
            <a:endParaRPr kumimoji="1" lang="ja-ES" altLang="en-US"/>
          </a:p>
        </p:txBody>
      </p:sp>
    </p:spTree>
    <p:extLst>
      <p:ext uri="{BB962C8B-B14F-4D97-AF65-F5344CB8AC3E}">
        <p14:creationId xmlns:p14="http://schemas.microsoft.com/office/powerpoint/2010/main" val="733677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宇宙マイクロ波背景放射</a:t>
            </a:r>
            <a:r>
              <a:rPr kumimoji="1" lang="en-US" altLang="ja-ES" sz="3600" dirty="0">
                <a:latin typeface="Meiryo" panose="020B0604030504040204" pitchFamily="34" charset="-128"/>
                <a:ea typeface="Meiryo" panose="020B0604030504040204" pitchFamily="34" charset="-128"/>
              </a:rPr>
              <a:t>(CMB)</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4</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dirty="0"/>
          </a:p>
        </p:txBody>
      </p:sp>
      <p:sp>
        <p:nvSpPr>
          <p:cNvPr id="8" name="テキスト ボックス 7">
            <a:extLst>
              <a:ext uri="{FF2B5EF4-FFF2-40B4-BE49-F238E27FC236}">
                <a16:creationId xmlns:a16="http://schemas.microsoft.com/office/drawing/2014/main" id="{E9002375-583E-FF97-FA8B-660482A45C48}"/>
              </a:ext>
            </a:extLst>
          </p:cNvPr>
          <p:cNvSpPr txBox="1"/>
          <p:nvPr/>
        </p:nvSpPr>
        <p:spPr>
          <a:xfrm>
            <a:off x="222638" y="1465877"/>
            <a:ext cx="11651057" cy="2677656"/>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宇宙の晴れ上がり以降、電子に散乱されずに進む光で、我々が観測できる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宇宙最古の光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つの</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偏光パターン</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800100" lvl="1" indent="-342900">
              <a:buFont typeface="Wingdings" pitchFamily="2" charset="2"/>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空間非対称</a:t>
            </a:r>
            <a:r>
              <a:rPr kumimoji="1" lang="en-US" altLang="ja-ES" sz="2400" dirty="0">
                <a:latin typeface="Meiryo" panose="020B0604030504040204" pitchFamily="34" charset="-128"/>
                <a:ea typeface="Meiryo" panose="020B0604030504040204" pitchFamily="34" charset="-128"/>
                <a:cs typeface="Arial" panose="020B0604020202020204" pitchFamily="34" charset="0"/>
              </a:rPr>
              <a:t>)</a:t>
            </a:r>
          </a:p>
          <a:p>
            <a:pPr marL="342900" indent="-342900">
              <a:buFont typeface="Arial" panose="020B0604020202020204" pitchFamily="34" charset="0"/>
              <a:buChar char="•"/>
            </a:pP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21" name="テキスト ボックス 20">
                <a:extLst>
                  <a:ext uri="{FF2B5EF4-FFF2-40B4-BE49-F238E27FC236}">
                    <a16:creationId xmlns:a16="http://schemas.microsoft.com/office/drawing/2014/main" id="{E1A8351E-C0F3-61CC-5C66-F408A6261214}"/>
                  </a:ext>
                </a:extLst>
              </p:cNvPr>
              <p:cNvSpPr txBox="1"/>
              <p:nvPr/>
            </p:nvSpPr>
            <p:spPr>
              <a:xfrm>
                <a:off x="222638" y="4249215"/>
                <a:ext cx="5530689" cy="2000548"/>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の偏光には宇宙の発展に関わる情報が刻まれている</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800100" lvl="1" indent="-342900">
                  <a:buFont typeface="Wingdings" pitchFamily="2" charset="2"/>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インフレーション</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ニュートリノ質量和</a:t>
                </a:r>
                <a:r>
                  <a:rPr kumimoji="1" lang="en-US" altLang="ja-ES" sz="2400" b="1"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b="1"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b="1"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1" i="1" smtClean="0">
                                <a:latin typeface="Cambria Math" panose="02040503050406030204" pitchFamily="18" charset="0"/>
                                <a:ea typeface="Meiryo" panose="020B0604030504040204" pitchFamily="34" charset="-128"/>
                                <a:cs typeface="Arial" panose="020B0604020202020204" pitchFamily="34" charset="0"/>
                              </a:rPr>
                              <m:t>𝒎</m:t>
                            </m:r>
                          </m:e>
                          <m:sub>
                            <m:r>
                              <a:rPr kumimoji="1" lang="en-US" altLang="ja-ES" sz="2400" b="1" i="1" smtClean="0">
                                <a:latin typeface="Cambria Math" panose="02040503050406030204" pitchFamily="18" charset="0"/>
                                <a:ea typeface="Cambria Math" panose="02040503050406030204" pitchFamily="18" charset="0"/>
                                <a:cs typeface="Arial" panose="020B0604020202020204" pitchFamily="34" charset="0"/>
                              </a:rPr>
                              <m:t>𝝂</m:t>
                            </m:r>
                          </m:sub>
                        </m:sSub>
                      </m:e>
                    </m:nary>
                  </m:oMath>
                </a14:m>
                <a:endParaRPr kumimoji="1" lang="en-US" altLang="ja-ES" sz="2000" b="1"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再電離期の光学的厚み</a:t>
                </a:r>
                <a14:m>
                  <m:oMath xmlns:m="http://schemas.openxmlformats.org/officeDocument/2006/math">
                    <m:r>
                      <a:rPr kumimoji="1" lang="en-US" altLang="ja-ES" sz="2800" b="1" i="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800" b="1" i="1" smtClean="0">
                        <a:latin typeface="Cambria Math" panose="02040503050406030204" pitchFamily="18" charset="0"/>
                        <a:ea typeface="Meiryo" panose="020B0604030504040204" pitchFamily="34" charset="-128"/>
                        <a:cs typeface="Arial" panose="020B0604020202020204" pitchFamily="34" charset="0"/>
                      </a:rPr>
                      <m:t>𝝉</m:t>
                    </m:r>
                  </m:oMath>
                </a14:m>
                <a:endParaRPr kumimoji="1" lang="en-US" altLang="ja-ES" sz="2800" b="1"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1" name="テキスト ボックス 20">
                <a:extLst>
                  <a:ext uri="{FF2B5EF4-FFF2-40B4-BE49-F238E27FC236}">
                    <a16:creationId xmlns:a16="http://schemas.microsoft.com/office/drawing/2014/main" id="{E1A8351E-C0F3-61CC-5C66-F408A6261214}"/>
                  </a:ext>
                </a:extLst>
              </p:cNvPr>
              <p:cNvSpPr txBox="1">
                <a:spLocks noRot="1" noChangeAspect="1" noMove="1" noResize="1" noEditPoints="1" noAdjustHandles="1" noChangeArrowheads="1" noChangeShapeType="1" noTextEdit="1"/>
              </p:cNvSpPr>
              <p:nvPr/>
            </p:nvSpPr>
            <p:spPr>
              <a:xfrm>
                <a:off x="222638" y="4249215"/>
                <a:ext cx="5530689" cy="2000548"/>
              </a:xfrm>
              <a:prstGeom prst="rect">
                <a:avLst/>
              </a:prstGeom>
              <a:blipFill>
                <a:blip r:embed="rId3"/>
                <a:stretch>
                  <a:fillRect l="-1373" t="-3145" r="-229" b="-21384"/>
                </a:stretch>
              </a:blipFill>
            </p:spPr>
            <p:txBody>
              <a:bodyPr/>
              <a:lstStyle/>
              <a:p>
                <a:r>
                  <a:rPr lang="ja-ES" altLang="en-US">
                    <a:noFill/>
                  </a:rPr>
                  <a:t> </a:t>
                </a:r>
              </a:p>
            </p:txBody>
          </p:sp>
        </mc:Fallback>
      </mc:AlternateContent>
      <p:sp>
        <p:nvSpPr>
          <p:cNvPr id="62" name="右中かっこ 61">
            <a:extLst>
              <a:ext uri="{FF2B5EF4-FFF2-40B4-BE49-F238E27FC236}">
                <a16:creationId xmlns:a16="http://schemas.microsoft.com/office/drawing/2014/main" id="{1335D343-C9E8-C5AE-BC99-3A7093A37064}"/>
              </a:ext>
            </a:extLst>
          </p:cNvPr>
          <p:cNvSpPr/>
          <p:nvPr/>
        </p:nvSpPr>
        <p:spPr>
          <a:xfrm>
            <a:off x="4811850" y="5448416"/>
            <a:ext cx="462987" cy="655848"/>
          </a:xfrm>
          <a:prstGeom prst="rightBrace">
            <a:avLst/>
          </a:prstGeom>
          <a:ln w="44450">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ES" altLang="en-US"/>
          </a:p>
        </p:txBody>
      </p:sp>
      <p:sp>
        <p:nvSpPr>
          <p:cNvPr id="63" name="正方形/長方形 62">
            <a:extLst>
              <a:ext uri="{FF2B5EF4-FFF2-40B4-BE49-F238E27FC236}">
                <a16:creationId xmlns:a16="http://schemas.microsoft.com/office/drawing/2014/main" id="{1410F924-204B-8A66-D9AF-819C49F02E60}"/>
              </a:ext>
            </a:extLst>
          </p:cNvPr>
          <p:cNvSpPr/>
          <p:nvPr/>
        </p:nvSpPr>
        <p:spPr>
          <a:xfrm>
            <a:off x="5274837" y="5534860"/>
            <a:ext cx="1098213"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dirty="0">
                <a:solidFill>
                  <a:schemeClr val="tx1"/>
                </a:solidFill>
                <a:latin typeface="Meiryo" panose="020B0604030504040204" pitchFamily="34" charset="-128"/>
                <a:ea typeface="Meiryo" panose="020B0604030504040204" pitchFamily="34" charset="-128"/>
              </a:rPr>
              <a:t>注目！</a:t>
            </a:r>
          </a:p>
        </p:txBody>
      </p:sp>
      <p:grpSp>
        <p:nvGrpSpPr>
          <p:cNvPr id="111" name="グループ化 110">
            <a:extLst>
              <a:ext uri="{FF2B5EF4-FFF2-40B4-BE49-F238E27FC236}">
                <a16:creationId xmlns:a16="http://schemas.microsoft.com/office/drawing/2014/main" id="{B5F3AE21-6FEE-CF7C-9128-5ABBFD91FE78}"/>
              </a:ext>
            </a:extLst>
          </p:cNvPr>
          <p:cNvGrpSpPr/>
          <p:nvPr/>
        </p:nvGrpSpPr>
        <p:grpSpPr>
          <a:xfrm>
            <a:off x="6048166" y="2273496"/>
            <a:ext cx="5969164" cy="2573530"/>
            <a:chOff x="6456087" y="3206007"/>
            <a:chExt cx="5518505" cy="2281642"/>
          </a:xfrm>
        </p:grpSpPr>
        <p:grpSp>
          <p:nvGrpSpPr>
            <p:cNvPr id="94" name="グループ化 93">
              <a:extLst>
                <a:ext uri="{FF2B5EF4-FFF2-40B4-BE49-F238E27FC236}">
                  <a16:creationId xmlns:a16="http://schemas.microsoft.com/office/drawing/2014/main" id="{4F064861-095F-F2D2-8BA5-7DF9F12D3DC3}"/>
                </a:ext>
              </a:extLst>
            </p:cNvPr>
            <p:cNvGrpSpPr/>
            <p:nvPr/>
          </p:nvGrpSpPr>
          <p:grpSpPr>
            <a:xfrm>
              <a:off x="6456087" y="3448300"/>
              <a:ext cx="1833414" cy="1834444"/>
              <a:chOff x="6456087" y="3448300"/>
              <a:chExt cx="1833414" cy="1834444"/>
            </a:xfrm>
          </p:grpSpPr>
          <p:cxnSp>
            <p:nvCxnSpPr>
              <p:cNvPr id="65" name="直線コネクタ 64">
                <a:extLst>
                  <a:ext uri="{FF2B5EF4-FFF2-40B4-BE49-F238E27FC236}">
                    <a16:creationId xmlns:a16="http://schemas.microsoft.com/office/drawing/2014/main" id="{253DC4CA-AA95-FBB3-F046-FE4FFDF24DDB}"/>
                  </a:ext>
                </a:extLst>
              </p:cNvPr>
              <p:cNvCxnSpPr>
                <a:cxnSpLocks/>
              </p:cNvCxnSpPr>
              <p:nvPr/>
            </p:nvCxnSpPr>
            <p:spPr>
              <a:xfrm>
                <a:off x="7077037" y="3448300"/>
                <a:ext cx="635583" cy="0"/>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66" name="直線コネクタ 65">
                <a:extLst>
                  <a:ext uri="{FF2B5EF4-FFF2-40B4-BE49-F238E27FC236}">
                    <a16:creationId xmlns:a16="http://schemas.microsoft.com/office/drawing/2014/main" id="{C062B854-4E88-44DE-6912-C0D7762C73C5}"/>
                  </a:ext>
                </a:extLst>
              </p:cNvPr>
              <p:cNvCxnSpPr>
                <a:cxnSpLocks/>
              </p:cNvCxnSpPr>
              <p:nvPr/>
            </p:nvCxnSpPr>
            <p:spPr>
              <a:xfrm>
                <a:off x="7820055" y="3503686"/>
                <a:ext cx="469446" cy="480475"/>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67" name="直線コネクタ 66">
                <a:extLst>
                  <a:ext uri="{FF2B5EF4-FFF2-40B4-BE49-F238E27FC236}">
                    <a16:creationId xmlns:a16="http://schemas.microsoft.com/office/drawing/2014/main" id="{D5A7D47C-8429-0090-F88D-E02051B080EC}"/>
                  </a:ext>
                </a:extLst>
              </p:cNvPr>
              <p:cNvCxnSpPr>
                <a:cxnSpLocks/>
              </p:cNvCxnSpPr>
              <p:nvPr/>
            </p:nvCxnSpPr>
            <p:spPr>
              <a:xfrm flipV="1">
                <a:off x="6509187" y="3492431"/>
                <a:ext cx="486519" cy="463052"/>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68" name="直線コネクタ 67">
                <a:extLst>
                  <a:ext uri="{FF2B5EF4-FFF2-40B4-BE49-F238E27FC236}">
                    <a16:creationId xmlns:a16="http://schemas.microsoft.com/office/drawing/2014/main" id="{C57AEE02-C4AE-C80E-E5F0-2BD22B107779}"/>
                  </a:ext>
                </a:extLst>
              </p:cNvPr>
              <p:cNvCxnSpPr>
                <a:cxnSpLocks/>
              </p:cNvCxnSpPr>
              <p:nvPr/>
            </p:nvCxnSpPr>
            <p:spPr>
              <a:xfrm>
                <a:off x="8289501" y="4073646"/>
                <a:ext cx="0" cy="612269"/>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69" name="直線コネクタ 68">
                <a:extLst>
                  <a:ext uri="{FF2B5EF4-FFF2-40B4-BE49-F238E27FC236}">
                    <a16:creationId xmlns:a16="http://schemas.microsoft.com/office/drawing/2014/main" id="{4317BA8C-6B93-03F7-90B4-E59A4BB2127A}"/>
                  </a:ext>
                </a:extLst>
              </p:cNvPr>
              <p:cNvCxnSpPr>
                <a:cxnSpLocks/>
              </p:cNvCxnSpPr>
              <p:nvPr/>
            </p:nvCxnSpPr>
            <p:spPr>
              <a:xfrm>
                <a:off x="6456087" y="4073646"/>
                <a:ext cx="0" cy="645680"/>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70" name="直線コネクタ 69">
                <a:extLst>
                  <a:ext uri="{FF2B5EF4-FFF2-40B4-BE49-F238E27FC236}">
                    <a16:creationId xmlns:a16="http://schemas.microsoft.com/office/drawing/2014/main" id="{64534855-41B9-A1BF-32B3-3F30765DDB0E}"/>
                  </a:ext>
                </a:extLst>
              </p:cNvPr>
              <p:cNvCxnSpPr>
                <a:cxnSpLocks/>
              </p:cNvCxnSpPr>
              <p:nvPr/>
            </p:nvCxnSpPr>
            <p:spPr>
              <a:xfrm flipV="1">
                <a:off x="7760401" y="4758542"/>
                <a:ext cx="504794" cy="501713"/>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71" name="直線コネクタ 70">
                <a:extLst>
                  <a:ext uri="{FF2B5EF4-FFF2-40B4-BE49-F238E27FC236}">
                    <a16:creationId xmlns:a16="http://schemas.microsoft.com/office/drawing/2014/main" id="{DEBB2153-FD38-D12A-F629-46EA1381C5FF}"/>
                  </a:ext>
                </a:extLst>
              </p:cNvPr>
              <p:cNvCxnSpPr>
                <a:cxnSpLocks/>
              </p:cNvCxnSpPr>
              <p:nvPr/>
            </p:nvCxnSpPr>
            <p:spPr>
              <a:xfrm>
                <a:off x="6462310" y="4799299"/>
                <a:ext cx="533396" cy="468821"/>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72" name="直線コネクタ 71">
                <a:extLst>
                  <a:ext uri="{FF2B5EF4-FFF2-40B4-BE49-F238E27FC236}">
                    <a16:creationId xmlns:a16="http://schemas.microsoft.com/office/drawing/2014/main" id="{B5DC0036-AAE7-857E-8C48-68D031FA84E8}"/>
                  </a:ext>
                </a:extLst>
              </p:cNvPr>
              <p:cNvCxnSpPr>
                <a:cxnSpLocks/>
              </p:cNvCxnSpPr>
              <p:nvPr/>
            </p:nvCxnSpPr>
            <p:spPr>
              <a:xfrm>
                <a:off x="7064045" y="5282744"/>
                <a:ext cx="635583" cy="0"/>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grpSp>
        <p:cxnSp>
          <p:nvCxnSpPr>
            <p:cNvPr id="95" name="直線コネクタ 94">
              <a:extLst>
                <a:ext uri="{FF2B5EF4-FFF2-40B4-BE49-F238E27FC236}">
                  <a16:creationId xmlns:a16="http://schemas.microsoft.com/office/drawing/2014/main" id="{7D911D96-F0B1-BDED-E1A0-A09D53701207}"/>
                </a:ext>
              </a:extLst>
            </p:cNvPr>
            <p:cNvCxnSpPr>
              <a:cxnSpLocks/>
            </p:cNvCxnSpPr>
            <p:nvPr/>
          </p:nvCxnSpPr>
          <p:spPr>
            <a:xfrm flipV="1">
              <a:off x="10647967" y="3206007"/>
              <a:ext cx="477737" cy="484521"/>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96" name="直線コネクタ 95">
              <a:extLst>
                <a:ext uri="{FF2B5EF4-FFF2-40B4-BE49-F238E27FC236}">
                  <a16:creationId xmlns:a16="http://schemas.microsoft.com/office/drawing/2014/main" id="{CF969BF2-6A0C-F25F-3333-A3FEE616C539}"/>
                </a:ext>
              </a:extLst>
            </p:cNvPr>
            <p:cNvCxnSpPr>
              <a:cxnSpLocks/>
            </p:cNvCxnSpPr>
            <p:nvPr/>
          </p:nvCxnSpPr>
          <p:spPr>
            <a:xfrm flipV="1">
              <a:off x="10592425" y="5058067"/>
              <a:ext cx="485452" cy="429582"/>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97" name="直線コネクタ 96">
              <a:extLst>
                <a:ext uri="{FF2B5EF4-FFF2-40B4-BE49-F238E27FC236}">
                  <a16:creationId xmlns:a16="http://schemas.microsoft.com/office/drawing/2014/main" id="{58D79A8D-FA61-8A44-480F-77A676421299}"/>
                </a:ext>
              </a:extLst>
            </p:cNvPr>
            <p:cNvCxnSpPr>
              <a:cxnSpLocks/>
            </p:cNvCxnSpPr>
            <p:nvPr/>
          </p:nvCxnSpPr>
          <p:spPr>
            <a:xfrm>
              <a:off x="10185872" y="3438832"/>
              <a:ext cx="0" cy="665767"/>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98" name="直線コネクタ 97">
              <a:extLst>
                <a:ext uri="{FF2B5EF4-FFF2-40B4-BE49-F238E27FC236}">
                  <a16:creationId xmlns:a16="http://schemas.microsoft.com/office/drawing/2014/main" id="{D86FB39B-8E3B-AA65-73A0-6E7C224215DC}"/>
                </a:ext>
              </a:extLst>
            </p:cNvPr>
            <p:cNvCxnSpPr>
              <a:cxnSpLocks/>
            </p:cNvCxnSpPr>
            <p:nvPr/>
          </p:nvCxnSpPr>
          <p:spPr>
            <a:xfrm>
              <a:off x="11471404" y="4685915"/>
              <a:ext cx="0" cy="682507"/>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99" name="直線コネクタ 98">
              <a:extLst>
                <a:ext uri="{FF2B5EF4-FFF2-40B4-BE49-F238E27FC236}">
                  <a16:creationId xmlns:a16="http://schemas.microsoft.com/office/drawing/2014/main" id="{11B0B2FA-6230-DE0F-03D2-B9431817D7B5}"/>
                </a:ext>
              </a:extLst>
            </p:cNvPr>
            <p:cNvCxnSpPr>
              <a:cxnSpLocks/>
            </p:cNvCxnSpPr>
            <p:nvPr/>
          </p:nvCxnSpPr>
          <p:spPr>
            <a:xfrm>
              <a:off x="11153790" y="3757793"/>
              <a:ext cx="645717" cy="10980"/>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00" name="直線コネクタ 99">
              <a:extLst>
                <a:ext uri="{FF2B5EF4-FFF2-40B4-BE49-F238E27FC236}">
                  <a16:creationId xmlns:a16="http://schemas.microsoft.com/office/drawing/2014/main" id="{7697ADEF-305E-F370-F789-37BF1D8414C3}"/>
                </a:ext>
              </a:extLst>
            </p:cNvPr>
            <p:cNvCxnSpPr>
              <a:cxnSpLocks/>
            </p:cNvCxnSpPr>
            <p:nvPr/>
          </p:nvCxnSpPr>
          <p:spPr>
            <a:xfrm>
              <a:off x="9832333" y="5009398"/>
              <a:ext cx="650929" cy="0"/>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01" name="直線コネクタ 100">
              <a:extLst>
                <a:ext uri="{FF2B5EF4-FFF2-40B4-BE49-F238E27FC236}">
                  <a16:creationId xmlns:a16="http://schemas.microsoft.com/office/drawing/2014/main" id="{840A5238-DF52-43DA-EED2-4B32BCC1DC0D}"/>
                </a:ext>
              </a:extLst>
            </p:cNvPr>
            <p:cNvCxnSpPr>
              <a:cxnSpLocks/>
            </p:cNvCxnSpPr>
            <p:nvPr/>
          </p:nvCxnSpPr>
          <p:spPr>
            <a:xfrm>
              <a:off x="11505146" y="4166862"/>
              <a:ext cx="469446" cy="480475"/>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02" name="直線コネクタ 101">
              <a:extLst>
                <a:ext uri="{FF2B5EF4-FFF2-40B4-BE49-F238E27FC236}">
                  <a16:creationId xmlns:a16="http://schemas.microsoft.com/office/drawing/2014/main" id="{E8520567-5036-B5A0-F25E-7B41114C135A}"/>
                </a:ext>
              </a:extLst>
            </p:cNvPr>
            <p:cNvCxnSpPr>
              <a:cxnSpLocks/>
            </p:cNvCxnSpPr>
            <p:nvPr/>
          </p:nvCxnSpPr>
          <p:spPr>
            <a:xfrm>
              <a:off x="9688352" y="4157426"/>
              <a:ext cx="469446" cy="480475"/>
            </a:xfrm>
            <a:prstGeom prst="line">
              <a:avLst/>
            </a:prstGeom>
            <a:ln w="69850">
              <a:solidFill>
                <a:srgbClr val="0070C0"/>
              </a:solidFill>
            </a:ln>
          </p:spPr>
          <p:style>
            <a:lnRef idx="2">
              <a:schemeClr val="accent1"/>
            </a:lnRef>
            <a:fillRef idx="0">
              <a:schemeClr val="accent1"/>
            </a:fillRef>
            <a:effectRef idx="1">
              <a:schemeClr val="accent1"/>
            </a:effectRef>
            <a:fontRef idx="minor">
              <a:schemeClr val="tx1"/>
            </a:fontRef>
          </p:style>
        </p:cxnSp>
      </p:grpSp>
      <p:sp>
        <p:nvSpPr>
          <p:cNvPr id="112" name="正方形/長方形 111">
            <a:extLst>
              <a:ext uri="{FF2B5EF4-FFF2-40B4-BE49-F238E27FC236}">
                <a16:creationId xmlns:a16="http://schemas.microsoft.com/office/drawing/2014/main" id="{02A07EC4-17FC-CDC0-8E31-115AF834BD64}"/>
              </a:ext>
            </a:extLst>
          </p:cNvPr>
          <p:cNvSpPr/>
          <p:nvPr/>
        </p:nvSpPr>
        <p:spPr>
          <a:xfrm>
            <a:off x="6219761" y="4977719"/>
            <a:ext cx="168761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E</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sp>
        <p:nvSpPr>
          <p:cNvPr id="113" name="正方形/長方形 112">
            <a:extLst>
              <a:ext uri="{FF2B5EF4-FFF2-40B4-BE49-F238E27FC236}">
                <a16:creationId xmlns:a16="http://schemas.microsoft.com/office/drawing/2014/main" id="{821F8BF1-F190-8FB2-27C7-0530F1B9FFE3}"/>
              </a:ext>
            </a:extLst>
          </p:cNvPr>
          <p:cNvSpPr/>
          <p:nvPr/>
        </p:nvSpPr>
        <p:spPr>
          <a:xfrm>
            <a:off x="9889671" y="4973968"/>
            <a:ext cx="198402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ES" sz="2400" dirty="0">
                <a:solidFill>
                  <a:schemeClr val="tx1"/>
                </a:solidFill>
                <a:latin typeface="Meiryo" panose="020B0604030504040204" pitchFamily="34" charset="-128"/>
                <a:ea typeface="Meiryo" panose="020B0604030504040204" pitchFamily="34" charset="-128"/>
              </a:rPr>
              <a:t>B</a:t>
            </a:r>
            <a:r>
              <a:rPr kumimoji="1" lang="ja-ES" altLang="en-US" sz="2400" dirty="0">
                <a:solidFill>
                  <a:schemeClr val="tx1"/>
                </a:solidFill>
                <a:latin typeface="Meiryo" panose="020B0604030504040204" pitchFamily="34" charset="-128"/>
                <a:ea typeface="Meiryo" panose="020B0604030504040204" pitchFamily="34" charset="-128"/>
              </a:rPr>
              <a:t>モード</a:t>
            </a:r>
          </a:p>
        </p:txBody>
      </p:sp>
    </p:spTree>
    <p:extLst>
      <p:ext uri="{BB962C8B-B14F-4D97-AF65-F5344CB8AC3E}">
        <p14:creationId xmlns:p14="http://schemas.microsoft.com/office/powerpoint/2010/main" val="1828092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11E3A-99E7-FAA0-59E8-CDEF9EC5712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CE2D69A-62E2-1CBF-B562-40C7996284AC}"/>
              </a:ext>
            </a:extLst>
          </p:cNvPr>
          <p:cNvSpPr>
            <a:spLocks noGrp="1"/>
          </p:cNvSpPr>
          <p:nvPr>
            <p:ph type="title"/>
          </p:nvPr>
        </p:nvSpPr>
        <p:spPr>
          <a:xfrm>
            <a:off x="0" y="0"/>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ニュートリノ質量和と光学的厚み</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E9A6811F-962E-E752-4172-FA1B091090DA}"/>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31D3DFE5-14B6-0FE1-EF47-2FE53E28A984}"/>
              </a:ext>
            </a:extLst>
          </p:cNvPr>
          <p:cNvSpPr>
            <a:spLocks noGrp="1"/>
          </p:cNvSpPr>
          <p:nvPr>
            <p:ph type="sldNum" sz="quarter" idx="12"/>
          </p:nvPr>
        </p:nvSpPr>
        <p:spPr/>
        <p:txBody>
          <a:bodyPr/>
          <a:lstStyle/>
          <a:p>
            <a:fld id="{A346F7B0-2C6C-2749-AD43-9AA6CBC0C428}" type="slidenum">
              <a:rPr kumimoji="1" lang="ja-JP" altLang="en-US" smtClean="0"/>
              <a:t>5</a:t>
            </a:fld>
            <a:endParaRPr kumimoji="1" lang="ja-JP" altLang="en-US"/>
          </a:p>
        </p:txBody>
      </p:sp>
      <p:sp>
        <p:nvSpPr>
          <p:cNvPr id="9" name="コンテンツ プレースホルダー 2">
            <a:extLst>
              <a:ext uri="{FF2B5EF4-FFF2-40B4-BE49-F238E27FC236}">
                <a16:creationId xmlns:a16="http://schemas.microsoft.com/office/drawing/2014/main" id="{C8C885C8-F72E-D18B-E1F5-DDC546C2DE63}"/>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63453015-D76E-18B4-C785-F20BB640F1D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8" name="テキスト ボックス 7">
            <a:extLst>
              <a:ext uri="{FF2B5EF4-FFF2-40B4-BE49-F238E27FC236}">
                <a16:creationId xmlns:a16="http://schemas.microsoft.com/office/drawing/2014/main" id="{BD6FCA4A-E137-98D6-BA25-E201C9F402D2}"/>
              </a:ext>
            </a:extLst>
          </p:cNvPr>
          <p:cNvSpPr txBox="1"/>
          <p:nvPr/>
        </p:nvSpPr>
        <p:spPr>
          <a:xfrm>
            <a:off x="413983" y="1550320"/>
            <a:ext cx="9748081" cy="461665"/>
          </a:xfrm>
          <a:prstGeom prst="rect">
            <a:avLst/>
          </a:prstGeom>
          <a:noFill/>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宇宙再電離期の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に対する電子の不透明度を表すパラメータ</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D6447E5B-FB2F-6521-E142-85EAB2225B6F}"/>
                  </a:ext>
                </a:extLst>
              </p:cNvPr>
              <p:cNvSpPr txBox="1"/>
              <p:nvPr/>
            </p:nvSpPr>
            <p:spPr>
              <a:xfrm>
                <a:off x="413817" y="2305473"/>
                <a:ext cx="10101859" cy="1938992"/>
              </a:xfrm>
              <a:prstGeom prst="rect">
                <a:avLst/>
              </a:prstGeom>
              <a:noFill/>
            </p:spPr>
            <p:txBody>
              <a:bodyPr wrap="square" rtlCol="0">
                <a:spAutoFit/>
              </a:bodyPr>
              <a:lstStyle/>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はニュートリノが構造形成をならす効果と同様の働きをする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lvl="1"/>
                <a:r>
                  <a:rPr kumimoji="1" lang="ja-ES" altLang="en-US" sz="2400" dirty="0">
                    <a:latin typeface="Meiryo" panose="020B0604030504040204" pitchFamily="34" charset="-128"/>
                    <a:ea typeface="Meiryo" panose="020B0604030504040204" pitchFamily="34" charset="-128"/>
                    <a:cs typeface="Arial" panose="020B0604020202020204" pitchFamily="34" charset="0"/>
                  </a:rPr>
                  <a:t>→</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と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は</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縮退</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a:p>
                <a:pPr marL="342900" indent="-342900">
                  <a:buFont typeface="Arial" panose="020B0604020202020204" pitchFamily="34" charset="0"/>
                  <a:buChar char="•"/>
                </a:pPr>
                <a:r>
                  <a:rPr kumimoji="1" lang="en-US" altLang="ja-ES" sz="2400" dirty="0">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モード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800100" lvl="1" indent="-342900">
                  <a:buFont typeface="Wingdings" pitchFamily="2" charset="2"/>
                  <a:buChar char="§"/>
                </a:pP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はほぼ独立した寄与を持つ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1" name="テキスト ボックス 10">
                <a:extLst>
                  <a:ext uri="{FF2B5EF4-FFF2-40B4-BE49-F238E27FC236}">
                    <a16:creationId xmlns:a16="http://schemas.microsoft.com/office/drawing/2014/main" id="{D6447E5B-FB2F-6521-E142-85EAB2225B6F}"/>
                  </a:ext>
                </a:extLst>
              </p:cNvPr>
              <p:cNvSpPr txBox="1">
                <a:spLocks noRot="1" noChangeAspect="1" noMove="1" noResize="1" noEditPoints="1" noAdjustHandles="1" noChangeArrowheads="1" noChangeShapeType="1" noTextEdit="1"/>
              </p:cNvSpPr>
              <p:nvPr/>
            </p:nvSpPr>
            <p:spPr>
              <a:xfrm>
                <a:off x="413817" y="2305473"/>
                <a:ext cx="10101859" cy="1938992"/>
              </a:xfrm>
              <a:prstGeom prst="rect">
                <a:avLst/>
              </a:prstGeom>
              <a:blipFill>
                <a:blip r:embed="rId3"/>
                <a:stretch>
                  <a:fillRect l="-878" t="-3247" b="-7143"/>
                </a:stretch>
              </a:blipFill>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2" name="正方形/長方形 11">
                <a:extLst>
                  <a:ext uri="{FF2B5EF4-FFF2-40B4-BE49-F238E27FC236}">
                    <a16:creationId xmlns:a16="http://schemas.microsoft.com/office/drawing/2014/main" id="{565D664C-9A1B-E530-78E5-EE5B3FD87850}"/>
                  </a:ext>
                </a:extLst>
              </p:cNvPr>
              <p:cNvSpPr/>
              <p:nvPr/>
            </p:nvSpPr>
            <p:spPr>
              <a:xfrm>
                <a:off x="572547" y="1089112"/>
                <a:ext cx="251650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sz="2800" b="1" i="0" smtClean="0">
                        <a:solidFill>
                          <a:schemeClr val="tx1"/>
                        </a:solidFill>
                        <a:latin typeface="Cambria Math" panose="02040503050406030204" pitchFamily="18" charset="0"/>
                        <a:ea typeface="Meiryo" panose="020B0604030504040204" pitchFamily="34" charset="-128"/>
                      </a:rPr>
                      <m:t> </m:t>
                    </m:r>
                    <m:r>
                      <a:rPr kumimoji="1" lang="ja-ES" altLang="en-US" sz="2800" b="1" i="1" smtClean="0">
                        <a:solidFill>
                          <a:schemeClr val="tx1"/>
                        </a:solidFill>
                        <a:latin typeface="Cambria Math" panose="02040503050406030204" pitchFamily="18" charset="0"/>
                        <a:ea typeface="Meiryo" panose="020B0604030504040204" pitchFamily="34" charset="-128"/>
                      </a:rPr>
                      <m:t>𝝉</m:t>
                    </m:r>
                  </m:oMath>
                </a14:m>
                <a:endParaRPr kumimoji="1" lang="ja-ES" altLang="en-US" sz="2800" b="1" dirty="0">
                  <a:solidFill>
                    <a:schemeClr val="tx1"/>
                  </a:solidFill>
                  <a:latin typeface="Meiryo" panose="020B0604030504040204" pitchFamily="34" charset="-128"/>
                  <a:ea typeface="Meiryo" panose="020B0604030504040204" pitchFamily="34" charset="-128"/>
                </a:endParaRPr>
              </a:p>
            </p:txBody>
          </p:sp>
        </mc:Choice>
        <mc:Fallback>
          <p:sp>
            <p:nvSpPr>
              <p:cNvPr id="12" name="正方形/長方形 11">
                <a:extLst>
                  <a:ext uri="{FF2B5EF4-FFF2-40B4-BE49-F238E27FC236}">
                    <a16:creationId xmlns:a16="http://schemas.microsoft.com/office/drawing/2014/main" id="{565D664C-9A1B-E530-78E5-EE5B3FD87850}"/>
                  </a:ext>
                </a:extLst>
              </p:cNvPr>
              <p:cNvSpPr>
                <a:spLocks noRot="1" noChangeAspect="1" noMove="1" noResize="1" noEditPoints="1" noAdjustHandles="1" noChangeArrowheads="1" noChangeShapeType="1" noTextEdit="1"/>
              </p:cNvSpPr>
              <p:nvPr/>
            </p:nvSpPr>
            <p:spPr>
              <a:xfrm>
                <a:off x="572547" y="1089112"/>
                <a:ext cx="2516504" cy="508637"/>
              </a:xfrm>
              <a:prstGeom prst="rect">
                <a:avLst/>
              </a:prstGeom>
              <a:blipFill>
                <a:blip r:embed="rId4"/>
                <a:stretch>
                  <a:fillRect t="-2439" b="-26829"/>
                </a:stretch>
              </a:blipFill>
              <a:ln>
                <a:noFill/>
              </a:ln>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8" name="テキスト ボックス 17">
                <a:extLst>
                  <a:ext uri="{FF2B5EF4-FFF2-40B4-BE49-F238E27FC236}">
                    <a16:creationId xmlns:a16="http://schemas.microsoft.com/office/drawing/2014/main" id="{1F73DD07-31E8-4C56-C16F-1A921A7BD007}"/>
                  </a:ext>
                </a:extLst>
              </p:cNvPr>
              <p:cNvSpPr txBox="1"/>
              <p:nvPr/>
            </p:nvSpPr>
            <p:spPr>
              <a:xfrm>
                <a:off x="572547" y="5151233"/>
                <a:ext cx="6681733" cy="830997"/>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の偏光</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E</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モード</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の観測による光学的厚み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の測定からニュートリノ質量和</a:t>
                </a:r>
                <a:r>
                  <a:rPr kumimoji="1" lang="ja-ES" altLang="en-US" sz="2400" dirty="0">
                    <a:ea typeface="Meiryo" panose="020B0604030504040204" pitchFamily="34" charset="-128"/>
                    <a:cs typeface="Arial" panose="020B0604020202020204" pitchFamily="34" charset="0"/>
                  </a:rPr>
                  <a:t> </a:t>
                </a:r>
                <a:r>
                  <a:rPr kumimoji="1" lang="en-US" altLang="ja-ES" sz="24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4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4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4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dirty="0">
                    <a:latin typeface="Meiryo" panose="020B0604030504040204" pitchFamily="34" charset="-128"/>
                    <a:ea typeface="Meiryo" panose="020B0604030504040204" pitchFamily="34" charset="-128"/>
                    <a:cs typeface="Arial" panose="020B0604020202020204" pitchFamily="34" charset="0"/>
                  </a:rPr>
                  <a:t>に迫る！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18" name="テキスト ボックス 17">
                <a:extLst>
                  <a:ext uri="{FF2B5EF4-FFF2-40B4-BE49-F238E27FC236}">
                    <a16:creationId xmlns:a16="http://schemas.microsoft.com/office/drawing/2014/main" id="{1F73DD07-31E8-4C56-C16F-1A921A7BD007}"/>
                  </a:ext>
                </a:extLst>
              </p:cNvPr>
              <p:cNvSpPr txBox="1">
                <a:spLocks noRot="1" noChangeAspect="1" noMove="1" noResize="1" noEditPoints="1" noAdjustHandles="1" noChangeArrowheads="1" noChangeShapeType="1" noTextEdit="1"/>
              </p:cNvSpPr>
              <p:nvPr/>
            </p:nvSpPr>
            <p:spPr>
              <a:xfrm>
                <a:off x="572547" y="5151233"/>
                <a:ext cx="6681733" cy="830997"/>
              </a:xfrm>
              <a:prstGeom prst="rect">
                <a:avLst/>
              </a:prstGeom>
              <a:blipFill>
                <a:blip r:embed="rId5"/>
                <a:stretch>
                  <a:fillRect l="-1518" t="-30303" b="-106061"/>
                </a:stretch>
              </a:blipFill>
            </p:spPr>
            <p:txBody>
              <a:bodyPr/>
              <a:lstStyle/>
              <a:p>
                <a:r>
                  <a:rPr lang="ja-ES" altLang="en-US">
                    <a:noFill/>
                  </a:rPr>
                  <a:t> </a:t>
                </a:r>
              </a:p>
            </p:txBody>
          </p:sp>
        </mc:Fallback>
      </mc:AlternateContent>
      <p:sp>
        <p:nvSpPr>
          <p:cNvPr id="19" name="上矢印 18">
            <a:extLst>
              <a:ext uri="{FF2B5EF4-FFF2-40B4-BE49-F238E27FC236}">
                <a16:creationId xmlns:a16="http://schemas.microsoft.com/office/drawing/2014/main" id="{60F6ECCB-EBFD-2229-F2F0-75738B20A858}"/>
              </a:ext>
            </a:extLst>
          </p:cNvPr>
          <p:cNvSpPr/>
          <p:nvPr/>
        </p:nvSpPr>
        <p:spPr>
          <a:xfrm rot="10800000">
            <a:off x="3634995" y="4346243"/>
            <a:ext cx="369425" cy="616935"/>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grpSp>
        <p:nvGrpSpPr>
          <p:cNvPr id="22" name="グループ化 21">
            <a:extLst>
              <a:ext uri="{FF2B5EF4-FFF2-40B4-BE49-F238E27FC236}">
                <a16:creationId xmlns:a16="http://schemas.microsoft.com/office/drawing/2014/main" id="{585D76C6-CCEA-1F1F-5DE6-15EE4C41C272}"/>
              </a:ext>
            </a:extLst>
          </p:cNvPr>
          <p:cNvGrpSpPr/>
          <p:nvPr/>
        </p:nvGrpSpPr>
        <p:grpSpPr>
          <a:xfrm>
            <a:off x="7085050" y="2593639"/>
            <a:ext cx="5106950" cy="3966824"/>
            <a:chOff x="7091491" y="2473341"/>
            <a:chExt cx="5106950" cy="3966824"/>
          </a:xfrm>
        </p:grpSpPr>
        <p:pic>
          <p:nvPicPr>
            <p:cNvPr id="13" name="図 12" descr="グラフ&#10;&#10;自動的に生成された説明">
              <a:extLst>
                <a:ext uri="{FF2B5EF4-FFF2-40B4-BE49-F238E27FC236}">
                  <a16:creationId xmlns:a16="http://schemas.microsoft.com/office/drawing/2014/main" id="{4054FED4-C6F7-192C-0AA1-AA9E8700845C}"/>
                </a:ext>
              </a:extLst>
            </p:cNvPr>
            <p:cNvPicPr>
              <a:picLocks noChangeAspect="1"/>
            </p:cNvPicPr>
            <p:nvPr/>
          </p:nvPicPr>
          <p:blipFill>
            <a:blip r:embed="rId6"/>
            <a:stretch>
              <a:fillRect/>
            </a:stretch>
          </p:blipFill>
          <p:spPr>
            <a:xfrm>
              <a:off x="7274054" y="2946975"/>
              <a:ext cx="3855619" cy="3493190"/>
            </a:xfrm>
            <a:prstGeom prst="rect">
              <a:avLst/>
            </a:prstGeom>
          </p:spPr>
        </p:pic>
        <mc:AlternateContent xmlns:mc="http://schemas.openxmlformats.org/markup-compatibility/2006">
          <mc:Choice xmlns:a14="http://schemas.microsoft.com/office/drawing/2010/main" Requires="a14">
            <p:sp>
              <p:nvSpPr>
                <p:cNvPr id="16" name="正方形/長方形 15">
                  <a:extLst>
                    <a:ext uri="{FF2B5EF4-FFF2-40B4-BE49-F238E27FC236}">
                      <a16:creationId xmlns:a16="http://schemas.microsoft.com/office/drawing/2014/main" id="{CE950506-C7C5-EA0A-CECB-B3316BF8E3D1}"/>
                    </a:ext>
                  </a:extLst>
                </p:cNvPr>
                <p:cNvSpPr/>
                <p:nvPr/>
              </p:nvSpPr>
              <p:spPr>
                <a:xfrm rot="16200000">
                  <a:off x="6269722" y="4221891"/>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nary>
                        <m:naryPr>
                          <m:chr m:val="∑"/>
                          <m:subHide m:val="on"/>
                          <m:supHide m:val="on"/>
                          <m:ctrlPr>
                            <a:rPr kumimoji="1" lang="ja-ES" altLang="en-US" i="1" smtClean="0">
                              <a:solidFill>
                                <a:schemeClr val="tx1"/>
                              </a:solidFill>
                              <a:latin typeface="Cambria Math" panose="02040503050406030204" pitchFamily="18" charset="0"/>
                              <a:ea typeface="Meiryo" panose="020B0604030504040204" pitchFamily="34" charset="-128"/>
                            </a:rPr>
                          </m:ctrlPr>
                        </m:naryPr>
                        <m:sub/>
                        <m:sup/>
                        <m:e>
                          <m:sSub>
                            <m:sSubPr>
                              <m:ctrlPr>
                                <a:rPr kumimoji="1" lang="en-US" altLang="ja-ES" i="1" smtClean="0">
                                  <a:solidFill>
                                    <a:schemeClr val="tx1"/>
                                  </a:solidFill>
                                  <a:latin typeface="Cambria Math" panose="02040503050406030204" pitchFamily="18" charset="0"/>
                                  <a:ea typeface="Meiryo" panose="020B0604030504040204" pitchFamily="34" charset="-128"/>
                                </a:rPr>
                              </m:ctrlPr>
                            </m:sSubPr>
                            <m:e>
                              <m:r>
                                <a:rPr kumimoji="1" lang="en-US" altLang="ja-ES" b="0" i="1" smtClean="0">
                                  <a:solidFill>
                                    <a:schemeClr val="tx1"/>
                                  </a:solidFill>
                                  <a:latin typeface="Cambria Math" panose="02040503050406030204" pitchFamily="18" charset="0"/>
                                  <a:ea typeface="Meiryo" panose="020B0604030504040204" pitchFamily="34" charset="-128"/>
                                </a:rPr>
                                <m:t>𝑚</m:t>
                              </m:r>
                            </m:e>
                            <m:sub>
                              <m:r>
                                <a:rPr kumimoji="1" lang="en-US" altLang="ja-ES" i="1" smtClean="0">
                                  <a:solidFill>
                                    <a:schemeClr val="tx1"/>
                                  </a:solidFill>
                                  <a:latin typeface="Cambria Math" panose="02040503050406030204" pitchFamily="18" charset="0"/>
                                  <a:ea typeface="Cambria Math" panose="02040503050406030204" pitchFamily="18" charset="0"/>
                                </a:rPr>
                                <m:t>𝜈</m:t>
                              </m:r>
                            </m:sub>
                          </m:sSub>
                        </m:e>
                      </m:nary>
                    </m:oMath>
                  </a14:m>
                  <a:r>
                    <a:rPr kumimoji="1" lang="en-US" altLang="ja-ES" dirty="0">
                      <a:solidFill>
                        <a:schemeClr val="tx1"/>
                      </a:solidFill>
                      <a:latin typeface="Meiryo" panose="020B0604030504040204" pitchFamily="34" charset="-128"/>
                      <a:ea typeface="Meiryo" panose="020B0604030504040204" pitchFamily="34" charset="-128"/>
                    </a:rPr>
                    <a:t> [</a:t>
                  </a:r>
                  <a:r>
                    <a:rPr kumimoji="1" lang="en-US" altLang="ja-ES" dirty="0" err="1">
                      <a:solidFill>
                        <a:schemeClr val="tx1"/>
                      </a:solidFill>
                      <a:latin typeface="Meiryo" panose="020B0604030504040204" pitchFamily="34" charset="-128"/>
                      <a:ea typeface="Meiryo" panose="020B0604030504040204" pitchFamily="34" charset="-128"/>
                    </a:rPr>
                    <a:t>meV</a:t>
                  </a:r>
                  <a:r>
                    <a:rPr kumimoji="1" lang="en-US" altLang="ja-ES" dirty="0">
                      <a:solidFill>
                        <a:schemeClr val="tx1"/>
                      </a:solidFill>
                      <a:latin typeface="Meiryo" panose="020B0604030504040204" pitchFamily="34" charset="-128"/>
                      <a:ea typeface="Meiryo" panose="020B0604030504040204" pitchFamily="34" charset="-128"/>
                    </a:rPr>
                    <a:t>]</a:t>
                  </a:r>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6" name="正方形/長方形 15">
                  <a:extLst>
                    <a:ext uri="{FF2B5EF4-FFF2-40B4-BE49-F238E27FC236}">
                      <a16:creationId xmlns:a16="http://schemas.microsoft.com/office/drawing/2014/main" id="{CE950506-C7C5-EA0A-CECB-B3316BF8E3D1}"/>
                    </a:ext>
                  </a:extLst>
                </p:cNvPr>
                <p:cNvSpPr>
                  <a:spLocks noRot="1" noChangeAspect="1" noMove="1" noResize="1" noEditPoints="1" noAdjustHandles="1" noChangeArrowheads="1" noChangeShapeType="1" noTextEdit="1"/>
                </p:cNvSpPr>
                <p:nvPr/>
              </p:nvSpPr>
              <p:spPr>
                <a:xfrm rot="16200000">
                  <a:off x="6269722" y="4221891"/>
                  <a:ext cx="2008664" cy="365125"/>
                </a:xfrm>
                <a:prstGeom prst="rect">
                  <a:avLst/>
                </a:prstGeom>
                <a:blipFill>
                  <a:blip r:embed="rId7"/>
                  <a:stretch>
                    <a:fillRect l="-113333" r="-163333" b="-2500"/>
                  </a:stretch>
                </a:blipFill>
                <a:ln>
                  <a:noFill/>
                </a:ln>
              </p:spPr>
              <p:txBody>
                <a:bodyPr/>
                <a:lstStyle/>
                <a:p>
                  <a:r>
                    <a:rPr lang="ja-ES" altLang="en-US">
                      <a:noFill/>
                    </a:rPr>
                    <a:t> </a:t>
                  </a:r>
                </a:p>
              </p:txBody>
            </p:sp>
          </mc:Fallback>
        </mc:AlternateContent>
        <p:sp>
          <p:nvSpPr>
            <p:cNvPr id="17" name="正方形/長方形 16">
              <a:extLst>
                <a:ext uri="{FF2B5EF4-FFF2-40B4-BE49-F238E27FC236}">
                  <a16:creationId xmlns:a16="http://schemas.microsoft.com/office/drawing/2014/main" id="{FC88A61F-3BEC-0677-A711-BF1B3BF6E8FF}"/>
                </a:ext>
              </a:extLst>
            </p:cNvPr>
            <p:cNvSpPr/>
            <p:nvPr/>
          </p:nvSpPr>
          <p:spPr>
            <a:xfrm>
              <a:off x="10060904" y="2473341"/>
              <a:ext cx="2137537" cy="4509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altLang="ja-ES" sz="1200" dirty="0" err="1">
                  <a:solidFill>
                    <a:schemeClr val="tx1"/>
                  </a:solidFill>
                  <a:effectLst/>
                  <a:latin typeface="CMR10"/>
                </a:rPr>
                <a:t>Byeonghee</a:t>
              </a:r>
              <a:r>
                <a:rPr lang="es-ES" altLang="ja-ES" sz="1200" dirty="0">
                  <a:solidFill>
                    <a:schemeClr val="tx1"/>
                  </a:solidFill>
                  <a:effectLst/>
                  <a:latin typeface="CMR10"/>
                </a:rPr>
                <a:t> </a:t>
              </a:r>
              <a:r>
                <a:rPr lang="es-ES" altLang="ja-ES" sz="1200" dirty="0" err="1">
                  <a:solidFill>
                    <a:schemeClr val="tx1"/>
                  </a:solidFill>
                  <a:effectLst/>
                  <a:latin typeface="CMR10"/>
                </a:rPr>
                <a:t>Yu</a:t>
              </a:r>
              <a:r>
                <a:rPr lang="es-ES" altLang="ja-ES" sz="1200" dirty="0">
                  <a:solidFill>
                    <a:schemeClr val="tx1"/>
                  </a:solidFill>
                  <a:effectLst/>
                  <a:latin typeface="CMR10"/>
                </a:rPr>
                <a:t> et al.</a:t>
              </a:r>
            </a:p>
            <a:p>
              <a:pPr algn="ctr"/>
              <a:r>
                <a:rPr lang="es-ES" altLang="ja-ES" sz="1200" dirty="0" err="1">
                  <a:solidFill>
                    <a:schemeClr val="tx1"/>
                  </a:solidFill>
                  <a:latin typeface="CMR10"/>
                </a:rPr>
                <a:t>Phys.Rev.D</a:t>
              </a:r>
              <a:r>
                <a:rPr lang="es-ES" altLang="ja-ES" sz="1200" dirty="0">
                  <a:solidFill>
                    <a:schemeClr val="tx1"/>
                  </a:solidFill>
                  <a:latin typeface="CMR10"/>
                </a:rPr>
                <a:t> 107,123522 (2023)</a:t>
              </a:r>
              <a:r>
                <a:rPr lang="es-ES" altLang="ja-ES" sz="1200" dirty="0">
                  <a:solidFill>
                    <a:schemeClr val="tx1"/>
                  </a:solidFill>
                  <a:effectLst/>
                  <a:latin typeface="CMR10"/>
                </a:rPr>
                <a:t> </a:t>
              </a:r>
              <a:endParaRPr lang="es-ES" altLang="ja-ES" sz="1200" dirty="0">
                <a:solidFill>
                  <a:schemeClr val="tx1"/>
                </a:solidFill>
                <a:effectLst/>
              </a:endParaRPr>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13B3B225-A297-1B57-F6DB-3CA1BBCE7128}"/>
                    </a:ext>
                  </a:extLst>
                </p:cNvPr>
                <p:cNvSpPr txBox="1"/>
                <p:nvPr/>
              </p:nvSpPr>
              <p:spPr>
                <a:xfrm>
                  <a:off x="9795888" y="4798511"/>
                  <a:ext cx="2137537" cy="1015663"/>
                </a:xfrm>
                <a:prstGeom prst="rect">
                  <a:avLst/>
                </a:prstGeom>
                <a:solidFill>
                  <a:schemeClr val="bg1"/>
                </a:solidFill>
                <a:ln w="31750">
                  <a:solidFill>
                    <a:schemeClr val="dk1">
                      <a:shade val="15000"/>
                    </a:schemeClr>
                  </a:solidFill>
                </a:ln>
              </p:spPr>
              <p:txBody>
                <a:bodyPr wrap="square" rtlCol="0">
                  <a:spAutoFit/>
                </a:bodyPr>
                <a:lstStyle/>
                <a:p>
                  <a14:m>
                    <m:oMath xmlns:m="http://schemas.openxmlformats.org/officeDocument/2006/math">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000" dirty="0">
                      <a:latin typeface="Meiryo" panose="020B0604030504040204" pitchFamily="34" charset="-128"/>
                      <a:ea typeface="Meiryo" panose="020B0604030504040204" pitchFamily="34" charset="-128"/>
                      <a:cs typeface="Arial" panose="020B0604020202020204" pitchFamily="34" charset="0"/>
                    </a:rPr>
                    <a:t> </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の測定精度が</a:t>
                  </a:r>
                  <a:r>
                    <a:rPr kumimoji="1" lang="ja-ES" altLang="en-US" sz="2000" dirty="0">
                      <a:ea typeface="Meiryo" panose="020B0604030504040204" pitchFamily="34" charset="-128"/>
                      <a:cs typeface="Arial" panose="020B0604020202020204" pitchFamily="34" charset="0"/>
                    </a:rPr>
                    <a:t> </a:t>
                  </a:r>
                  <a14:m>
                    <m:oMath xmlns:m="http://schemas.openxmlformats.org/officeDocument/2006/math">
                      <m:nary>
                        <m:naryPr>
                          <m:chr m:val="∑"/>
                          <m:subHide m:val="on"/>
                          <m:supHide m:val="on"/>
                          <m:ctrlPr>
                            <a:rPr kumimoji="1" lang="ja-ES" altLang="en-US" sz="2000" i="1" smtClean="0">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000" i="1" smtClean="0">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000" b="0" i="1" smtClean="0">
                                  <a:latin typeface="Cambria Math" panose="02040503050406030204" pitchFamily="18" charset="0"/>
                                  <a:ea typeface="Meiryo" panose="020B0604030504040204" pitchFamily="34" charset="-128"/>
                                  <a:cs typeface="Arial" panose="020B0604020202020204" pitchFamily="34" charset="0"/>
                                </a:rPr>
                                <m:t>𝑚</m:t>
                              </m:r>
                            </m:e>
                            <m:sub>
                              <m:r>
                                <a:rPr kumimoji="1" lang="en-US" altLang="ja-ES" sz="2000" i="1" smtClean="0">
                                  <a:latin typeface="Cambria Math" panose="02040503050406030204" pitchFamily="18" charset="0"/>
                                  <a:ea typeface="Cambria Math" panose="02040503050406030204" pitchFamily="18" charset="0"/>
                                  <a:cs typeface="Arial" panose="020B0604020202020204" pitchFamily="34" charset="0"/>
                                </a:rPr>
                                <m:t>𝜈</m:t>
                              </m:r>
                            </m:sub>
                          </m:sSub>
                          <m:r>
                            <a:rPr kumimoji="1" lang="en-US" altLang="ja-ES" sz="2000" b="0" i="1" smtClean="0">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000" dirty="0">
                      <a:latin typeface="Meiryo" panose="020B0604030504040204" pitchFamily="34" charset="-128"/>
                      <a:ea typeface="Meiryo" panose="020B0604030504040204" pitchFamily="34" charset="-128"/>
                      <a:cs typeface="Arial" panose="020B0604020202020204" pitchFamily="34" charset="0"/>
                    </a:rPr>
                    <a:t>の決定精度に直結</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mc:Choice>
          <mc:Fallback>
            <p:sp>
              <p:nvSpPr>
                <p:cNvPr id="20" name="テキスト ボックス 19">
                  <a:extLst>
                    <a:ext uri="{FF2B5EF4-FFF2-40B4-BE49-F238E27FC236}">
                      <a16:creationId xmlns:a16="http://schemas.microsoft.com/office/drawing/2014/main" id="{13B3B225-A297-1B57-F6DB-3CA1BBCE7128}"/>
                    </a:ext>
                  </a:extLst>
                </p:cNvPr>
                <p:cNvSpPr txBox="1">
                  <a:spLocks noRot="1" noChangeAspect="1" noMove="1" noResize="1" noEditPoints="1" noAdjustHandles="1" noChangeArrowheads="1" noChangeShapeType="1" noTextEdit="1"/>
                </p:cNvSpPr>
                <p:nvPr/>
              </p:nvSpPr>
              <p:spPr>
                <a:xfrm>
                  <a:off x="9795888" y="4798511"/>
                  <a:ext cx="2137537" cy="1015663"/>
                </a:xfrm>
                <a:prstGeom prst="rect">
                  <a:avLst/>
                </a:prstGeom>
                <a:blipFill>
                  <a:blip r:embed="rId8"/>
                  <a:stretch>
                    <a:fillRect l="-16279" t="-16867" b="-37349"/>
                  </a:stretch>
                </a:blipFill>
                <a:ln w="31750">
                  <a:solidFill>
                    <a:schemeClr val="dk1">
                      <a:shade val="15000"/>
                    </a:schemeClr>
                  </a:solidFill>
                </a:ln>
              </p:spPr>
              <p:txBody>
                <a:bodyPr/>
                <a:lstStyle/>
                <a:p>
                  <a:r>
                    <a:rPr lang="ja-ES" altLang="en-US">
                      <a:noFill/>
                    </a:rPr>
                    <a:t> </a:t>
                  </a:r>
                </a:p>
              </p:txBody>
            </p:sp>
          </mc:Fallback>
        </mc:AlternateContent>
      </p:grpSp>
      <mc:AlternateContent xmlns:mc="http://schemas.openxmlformats.org/markup-compatibility/2006">
        <mc:Choice xmlns:a14="http://schemas.microsoft.com/office/drawing/2010/main" Requires="a14">
          <p:sp>
            <p:nvSpPr>
              <p:cNvPr id="21" name="正方形/長方形 20">
                <a:extLst>
                  <a:ext uri="{FF2B5EF4-FFF2-40B4-BE49-F238E27FC236}">
                    <a16:creationId xmlns:a16="http://schemas.microsoft.com/office/drawing/2014/main" id="{4F5909A8-65AC-434E-B470-550ED68AF6AB}"/>
                  </a:ext>
                </a:extLst>
              </p:cNvPr>
              <p:cNvSpPr/>
              <p:nvPr/>
            </p:nvSpPr>
            <p:spPr>
              <a:xfrm>
                <a:off x="904559" y="1943405"/>
                <a:ext cx="3008853" cy="4102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nary>
                      <m:naryPr>
                        <m:chr m:val="∑"/>
                        <m:subHide m:val="on"/>
                        <m:supHide m:val="on"/>
                        <m:ctrlPr>
                          <a:rPr kumimoji="1" lang="ja-ES" altLang="en-US" sz="2400" b="1" i="1" smtClean="0">
                            <a:solidFill>
                              <a:schemeClr val="tx1"/>
                            </a:solidFill>
                            <a:latin typeface="Cambria Math" panose="02040503050406030204" pitchFamily="18" charset="0"/>
                            <a:ea typeface="Meiryo" panose="020B0604030504040204" pitchFamily="34" charset="-128"/>
                            <a:cs typeface="Arial" panose="020B0604020202020204" pitchFamily="34" charset="0"/>
                          </a:rPr>
                        </m:ctrlPr>
                      </m:naryPr>
                      <m:sub/>
                      <m:sup/>
                      <m:e>
                        <m:sSub>
                          <m:sSubPr>
                            <m:ctrlPr>
                              <a:rPr kumimoji="1" lang="en-US" altLang="ja-ES" sz="2400" b="1" i="1" smtClean="0">
                                <a:solidFill>
                                  <a:schemeClr val="tx1"/>
                                </a:solidFill>
                                <a:latin typeface="Cambria Math" panose="02040503050406030204" pitchFamily="18" charset="0"/>
                                <a:ea typeface="Meiryo" panose="020B0604030504040204" pitchFamily="34" charset="-128"/>
                                <a:cs typeface="Arial" panose="020B0604020202020204" pitchFamily="34" charset="0"/>
                              </a:rPr>
                            </m:ctrlPr>
                          </m:sSubPr>
                          <m:e>
                            <m:r>
                              <a:rPr kumimoji="1" lang="en-US" altLang="ja-ES" sz="2400" b="1" i="1" smtClean="0">
                                <a:solidFill>
                                  <a:schemeClr val="tx1"/>
                                </a:solidFill>
                                <a:latin typeface="Cambria Math" panose="02040503050406030204" pitchFamily="18" charset="0"/>
                                <a:ea typeface="Meiryo" panose="020B0604030504040204" pitchFamily="34" charset="-128"/>
                                <a:cs typeface="Arial" panose="020B0604020202020204" pitchFamily="34" charset="0"/>
                              </a:rPr>
                              <m:t>𝒎</m:t>
                            </m:r>
                          </m:e>
                          <m:sub>
                            <m:r>
                              <a:rPr kumimoji="1" lang="en-US" altLang="ja-E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𝝂</m:t>
                            </m:r>
                          </m:sub>
                        </m:sSub>
                        <m:r>
                          <a:rPr kumimoji="1" lang="en-US" altLang="ja-E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 </m:t>
                        </m:r>
                      </m:e>
                    </m:nary>
                  </m:oMath>
                </a14:m>
                <a:r>
                  <a:rPr kumimoji="1" lang="ja-ES" altLang="en-US" sz="2400" b="1" dirty="0">
                    <a:solidFill>
                      <a:schemeClr val="tx1"/>
                    </a:solidFill>
                    <a:latin typeface="Meiryo" panose="020B0604030504040204" pitchFamily="34" charset="-128"/>
                    <a:ea typeface="Meiryo" panose="020B0604030504040204" pitchFamily="34" charset="-128"/>
                    <a:cs typeface="Arial" panose="020B0604020202020204" pitchFamily="34" charset="0"/>
                  </a:rPr>
                  <a:t>と</a:t>
                </a:r>
                <a:r>
                  <a:rPr kumimoji="1" lang="en-US" altLang="ja-ES" sz="2400" b="1" dirty="0">
                    <a:solidFill>
                      <a:schemeClr val="tx1"/>
                    </a:solidFill>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𝝉</m:t>
                    </m:r>
                  </m:oMath>
                </a14:m>
                <a:r>
                  <a:rPr kumimoji="1" lang="en-US" altLang="ja-ES" sz="2400" b="1" dirty="0">
                    <a:solidFill>
                      <a:schemeClr val="tx1"/>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b="1" dirty="0">
                    <a:solidFill>
                      <a:schemeClr val="tx1"/>
                    </a:solidFill>
                    <a:latin typeface="Meiryo" panose="020B0604030504040204" pitchFamily="34" charset="-128"/>
                    <a:ea typeface="Meiryo" panose="020B0604030504040204" pitchFamily="34" charset="-128"/>
                    <a:cs typeface="Arial" panose="020B0604020202020204" pitchFamily="34" charset="0"/>
                  </a:rPr>
                  <a:t>の関係</a:t>
                </a:r>
                <a:endParaRPr kumimoji="1" lang="ja-ES" altLang="en-US" sz="2400" b="1" dirty="0">
                  <a:solidFill>
                    <a:schemeClr val="tx1"/>
                  </a:solidFill>
                  <a:latin typeface="Meiryo" panose="020B0604030504040204" pitchFamily="34" charset="-128"/>
                  <a:ea typeface="Meiryo" panose="020B0604030504040204" pitchFamily="34" charset="-128"/>
                </a:endParaRPr>
              </a:p>
            </p:txBody>
          </p:sp>
        </mc:Choice>
        <mc:Fallback>
          <p:sp>
            <p:nvSpPr>
              <p:cNvPr id="21" name="正方形/長方形 20">
                <a:extLst>
                  <a:ext uri="{FF2B5EF4-FFF2-40B4-BE49-F238E27FC236}">
                    <a16:creationId xmlns:a16="http://schemas.microsoft.com/office/drawing/2014/main" id="{4F5909A8-65AC-434E-B470-550ED68AF6AB}"/>
                  </a:ext>
                </a:extLst>
              </p:cNvPr>
              <p:cNvSpPr>
                <a:spLocks noRot="1" noChangeAspect="1" noMove="1" noResize="1" noEditPoints="1" noAdjustHandles="1" noChangeArrowheads="1" noChangeShapeType="1" noTextEdit="1"/>
              </p:cNvSpPr>
              <p:nvPr/>
            </p:nvSpPr>
            <p:spPr>
              <a:xfrm>
                <a:off x="904559" y="1943405"/>
                <a:ext cx="3008853" cy="410247"/>
              </a:xfrm>
              <a:prstGeom prst="rect">
                <a:avLst/>
              </a:prstGeom>
              <a:blipFill>
                <a:blip r:embed="rId9"/>
                <a:stretch>
                  <a:fillRect l="-15546" t="-154545" b="-215152"/>
                </a:stretch>
              </a:blipFill>
              <a:ln>
                <a:noFill/>
              </a:ln>
            </p:spPr>
            <p:txBody>
              <a:bodyPr/>
              <a:lstStyle/>
              <a:p>
                <a:r>
                  <a:rPr lang="ja-ES" altLang="en-US">
                    <a:noFill/>
                  </a:rPr>
                  <a:t> </a:t>
                </a:r>
              </a:p>
            </p:txBody>
          </p:sp>
        </mc:Fallback>
      </mc:AlternateContent>
      <mc:AlternateContent xmlns:mc="http://schemas.openxmlformats.org/markup-compatibility/2006">
        <mc:Choice xmlns:a14="http://schemas.microsoft.com/office/drawing/2010/main" Requires="a14">
          <p:sp>
            <p:nvSpPr>
              <p:cNvPr id="14" name="正方形/長方形 13">
                <a:extLst>
                  <a:ext uri="{FF2B5EF4-FFF2-40B4-BE49-F238E27FC236}">
                    <a16:creationId xmlns:a16="http://schemas.microsoft.com/office/drawing/2014/main" id="{79373886-5485-5BCB-B175-2CAEDF3A7B7B}"/>
                  </a:ext>
                </a:extLst>
              </p:cNvPr>
              <p:cNvSpPr/>
              <p:nvPr/>
            </p:nvSpPr>
            <p:spPr>
              <a:xfrm>
                <a:off x="8426532" y="6458406"/>
                <a:ext cx="2008664"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dirty="0">
                    <a:solidFill>
                      <a:schemeClr val="tx1"/>
                    </a:solidFill>
                    <a:latin typeface="Meiryo" panose="020B0604030504040204" pitchFamily="34" charset="-128"/>
                    <a:ea typeface="Meiryo" panose="020B0604030504040204" pitchFamily="34" charset="-128"/>
                  </a:rPr>
                  <a:t>光学的厚み</a:t>
                </a:r>
                <a14:m>
                  <m:oMath xmlns:m="http://schemas.openxmlformats.org/officeDocument/2006/math">
                    <m:r>
                      <a:rPr kumimoji="1" lang="en-US" altLang="ja-ES" b="0" i="0" smtClean="0">
                        <a:solidFill>
                          <a:schemeClr val="tx1"/>
                        </a:solidFill>
                        <a:latin typeface="Cambria Math" panose="02040503050406030204" pitchFamily="18" charset="0"/>
                        <a:ea typeface="Meiryo" panose="020B0604030504040204" pitchFamily="34" charset="-128"/>
                      </a:rPr>
                      <m:t> </m:t>
                    </m:r>
                    <m:r>
                      <a:rPr kumimoji="1" lang="ja-ES" altLang="en-US" b="0" i="1" smtClean="0">
                        <a:solidFill>
                          <a:schemeClr val="tx1"/>
                        </a:solidFill>
                        <a:latin typeface="Cambria Math" panose="02040503050406030204" pitchFamily="18" charset="0"/>
                        <a:ea typeface="Meiryo" panose="020B0604030504040204" pitchFamily="34" charset="-128"/>
                      </a:rPr>
                      <m:t>𝜏</m:t>
                    </m:r>
                  </m:oMath>
                </a14:m>
                <a:endParaRPr kumimoji="1" lang="ja-ES" altLang="en-US" dirty="0">
                  <a:solidFill>
                    <a:schemeClr val="tx1"/>
                  </a:solidFill>
                  <a:latin typeface="Meiryo" panose="020B0604030504040204" pitchFamily="34" charset="-128"/>
                  <a:ea typeface="Meiryo" panose="020B0604030504040204" pitchFamily="34" charset="-128"/>
                </a:endParaRPr>
              </a:p>
            </p:txBody>
          </p:sp>
        </mc:Choice>
        <mc:Fallback>
          <p:sp>
            <p:nvSpPr>
              <p:cNvPr id="14" name="正方形/長方形 13">
                <a:extLst>
                  <a:ext uri="{FF2B5EF4-FFF2-40B4-BE49-F238E27FC236}">
                    <a16:creationId xmlns:a16="http://schemas.microsoft.com/office/drawing/2014/main" id="{79373886-5485-5BCB-B175-2CAEDF3A7B7B}"/>
                  </a:ext>
                </a:extLst>
              </p:cNvPr>
              <p:cNvSpPr>
                <a:spLocks noRot="1" noChangeAspect="1" noMove="1" noResize="1" noEditPoints="1" noAdjustHandles="1" noChangeArrowheads="1" noChangeShapeType="1" noTextEdit="1"/>
              </p:cNvSpPr>
              <p:nvPr/>
            </p:nvSpPr>
            <p:spPr>
              <a:xfrm>
                <a:off x="8426532" y="6458406"/>
                <a:ext cx="2008664" cy="365125"/>
              </a:xfrm>
              <a:prstGeom prst="rect">
                <a:avLst/>
              </a:prstGeom>
              <a:blipFill>
                <a:blip r:embed="rId10"/>
                <a:stretch>
                  <a:fillRect t="-3333" b="-26667"/>
                </a:stretch>
              </a:blipFill>
              <a:ln>
                <a:noFill/>
              </a:ln>
            </p:spPr>
            <p:txBody>
              <a:bodyPr/>
              <a:lstStyle/>
              <a:p>
                <a:r>
                  <a:rPr lang="ja-ES" altLang="en-US">
                    <a:noFill/>
                  </a:rPr>
                  <a:t> </a:t>
                </a:r>
              </a:p>
            </p:txBody>
          </p:sp>
        </mc:Fallback>
      </mc:AlternateContent>
    </p:spTree>
    <p:extLst>
      <p:ext uri="{BB962C8B-B14F-4D97-AF65-F5344CB8AC3E}">
        <p14:creationId xmlns:p14="http://schemas.microsoft.com/office/powerpoint/2010/main" val="2985208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DAB28-2F53-87A8-0055-333268FA214C}"/>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en-US" altLang="ja-JP" sz="3600" dirty="0" err="1">
                <a:latin typeface="Arial" panose="020B0604020202020204" pitchFamily="34" charset="0"/>
                <a:ea typeface="Meiryo" panose="020B0604030504040204" pitchFamily="34" charset="-128"/>
                <a:cs typeface="Arial" panose="020B0604020202020204" pitchFamily="34" charset="0"/>
              </a:rPr>
              <a:t>GroundBIRD</a:t>
            </a:r>
            <a:r>
              <a:rPr kumimoji="1" lang="ja-ES" altLang="en-US" sz="3600" dirty="0">
                <a:latin typeface="Arial" panose="020B0604020202020204" pitchFamily="34" charset="0"/>
                <a:ea typeface="Meiryo" panose="020B0604030504040204" pitchFamily="34" charset="-128"/>
                <a:cs typeface="Arial" panose="020B0604020202020204" pitchFamily="34" charset="0"/>
              </a:rPr>
              <a:t>実験</a:t>
            </a:r>
            <a:r>
              <a:rPr kumimoji="1" lang="en-US" altLang="ja-JP" sz="3600" dirty="0">
                <a:latin typeface="Meiryo" panose="020B0604030504040204" pitchFamily="34" charset="-128"/>
                <a:ea typeface="Meiryo" panose="020B0604030504040204" pitchFamily="34" charset="-128"/>
              </a:rPr>
              <a:t> </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12F178BA-5992-445A-E4A0-3F56D94A9257}"/>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DD794BA-154A-C65F-FFBE-0AEFDE45333C}"/>
              </a:ext>
            </a:extLst>
          </p:cNvPr>
          <p:cNvSpPr>
            <a:spLocks noGrp="1"/>
          </p:cNvSpPr>
          <p:nvPr>
            <p:ph type="sldNum" sz="quarter" idx="12"/>
          </p:nvPr>
        </p:nvSpPr>
        <p:spPr/>
        <p:txBody>
          <a:bodyPr/>
          <a:lstStyle/>
          <a:p>
            <a:fld id="{A346F7B0-2C6C-2749-AD43-9AA6CBC0C428}" type="slidenum">
              <a:rPr kumimoji="1" lang="ja-JP" altLang="en-US" smtClean="0"/>
              <a:t>6</a:t>
            </a:fld>
            <a:endParaRPr kumimoji="1" lang="ja-JP" altLang="en-US"/>
          </a:p>
        </p:txBody>
      </p:sp>
      <p:sp>
        <p:nvSpPr>
          <p:cNvPr id="9" name="コンテンツ プレースホルダー 2">
            <a:extLst>
              <a:ext uri="{FF2B5EF4-FFF2-40B4-BE49-F238E27FC236}">
                <a16:creationId xmlns:a16="http://schemas.microsoft.com/office/drawing/2014/main" id="{8494E7C6-3186-ACE0-92C8-2214EB5F0516}"/>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811A8B9-EA4C-BB01-E8CD-8AE366845C2D}"/>
              </a:ext>
            </a:extLst>
          </p:cNvPr>
          <p:cNvSpPr>
            <a:spLocks noGrp="1"/>
          </p:cNvSpPr>
          <p:nvPr>
            <p:ph type="ftr" sz="quarter" idx="11"/>
          </p:nvPr>
        </p:nvSpPr>
        <p:spPr/>
        <p:txBody>
          <a:bodyPr/>
          <a:lstStyle/>
          <a:p>
            <a:r>
              <a:rPr kumimoji="1" lang="ja-JP" altLang="en-US"/>
              <a:t>修士論文発表会</a:t>
            </a:r>
            <a:endParaRPr kumimoji="1" lang="ja-ES" altLang="en-US"/>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A9B35F3E-47A5-1812-DC24-3B4C4E0C63D2}"/>
                  </a:ext>
                </a:extLst>
              </p:cNvPr>
              <p:cNvSpPr txBox="1"/>
              <p:nvPr/>
            </p:nvSpPr>
            <p:spPr>
              <a:xfrm>
                <a:off x="152766" y="1293594"/>
                <a:ext cx="11886467" cy="830997"/>
              </a:xfrm>
              <a:prstGeom prst="rect">
                <a:avLst/>
              </a:prstGeom>
              <a:noFill/>
            </p:spPr>
            <p:txBody>
              <a:bodyPr wrap="square" rtlCol="0">
                <a:spAutoFit/>
              </a:bodyPr>
              <a:lstStyle/>
              <a:p>
                <a:pPr marL="285750" indent="-285750">
                  <a:buFont typeface="Arial" panose="020B0604020202020204" pitchFamily="34" charset="0"/>
                  <a:buChar char="•"/>
                </a:pPr>
                <a:r>
                  <a:rPr kumimoji="1" lang="es-ES" altLang="ja-ES" sz="2400" dirty="0">
                    <a:latin typeface="Meiryo" panose="020B0604030504040204" pitchFamily="34" charset="-128"/>
                    <a:ea typeface="Meiryo" panose="020B0604030504040204" pitchFamily="34" charset="-128"/>
                    <a:cs typeface="Arial" panose="020B0604020202020204" pitchFamily="34" charset="0"/>
                  </a:rPr>
                  <a:t>GroundBIRD</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実験</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大角度スケール</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CMB</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偏光を観測</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物理目標</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 3</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年間の観測で、光学的厚み</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14:m>
                  <m:oMath xmlns:m="http://schemas.openxmlformats.org/officeDocument/2006/math">
                    <m:r>
                      <a:rPr kumimoji="1" lang="en-US" altLang="ja-ES" sz="24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𝜏</m:t>
                    </m:r>
                  </m:oMath>
                </a14:m>
                <a:r>
                  <a:rPr kumimoji="1" lang="en-US" altLang="ja-ES" sz="2400" dirty="0">
                    <a:solidFill>
                      <a:schemeClr val="tx1"/>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を</a:t>
                </a:r>
                <a14:m>
                  <m:oMath xmlns:m="http://schemas.openxmlformats.org/officeDocument/2006/math">
                    <m:r>
                      <a:rPr kumimoji="1" lang="en-US" altLang="ja-ES" sz="2400" b="0" i="0" dirty="0" smtClean="0">
                        <a:latin typeface="Cambria Math" panose="02040503050406030204" pitchFamily="18" charset="0"/>
                        <a:ea typeface="Meiryo" panose="020B0604030504040204" pitchFamily="34" charset="-128"/>
                        <a:cs typeface="Arial" panose="020B0604020202020204" pitchFamily="34" charset="0"/>
                      </a:rPr>
                      <m:t> </m:t>
                    </m:r>
                    <m:r>
                      <a:rPr kumimoji="1" lang="ja-ES" altLang="en-US" sz="240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𝜎</m:t>
                    </m:r>
                    <m:r>
                      <a:rPr kumimoji="1" lang="en-US" altLang="ja-ES" sz="2400" b="0" i="1" dirty="0" smtClean="0">
                        <a:solidFill>
                          <a:srgbClr val="FF0000"/>
                        </a:solidFill>
                        <a:latin typeface="Cambria Math" panose="02040503050406030204" pitchFamily="18" charset="0"/>
                        <a:ea typeface="Meiryo" panose="020B0604030504040204" pitchFamily="34" charset="-128"/>
                        <a:cs typeface="Arial" panose="020B0604020202020204" pitchFamily="34" charset="0"/>
                      </a:rPr>
                      <m:t>(</m:t>
                    </m:r>
                    <m:r>
                      <a:rPr kumimoji="1" lang="en-US" altLang="ja-ES" sz="24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𝜏</m:t>
                    </m:r>
                    <m:r>
                      <a:rPr kumimoji="1" lang="en-US" altLang="ja-ES" sz="2400" b="0" i="1" dirty="0"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)~0.01</m:t>
                    </m:r>
                  </m:oMath>
                </a14:m>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 </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の精度で測定</a:t>
                </a:r>
                <a:r>
                  <a:rPr kumimoji="1" lang="en-US" altLang="ja-ES" sz="2400" dirty="0">
                    <a:latin typeface="Meiryo" panose="020B0604030504040204" pitchFamily="34" charset="-128"/>
                    <a:ea typeface="Meiryo" panose="020B0604030504040204" pitchFamily="34" charset="-128"/>
                    <a:cs typeface="Arial" panose="020B0604020202020204" pitchFamily="34" charset="0"/>
                  </a:rPr>
                  <a:t> </a:t>
                </a:r>
              </a:p>
            </p:txBody>
          </p:sp>
        </mc:Choice>
        <mc:Fallback>
          <p:sp>
            <p:nvSpPr>
              <p:cNvPr id="7" name="テキスト ボックス 6">
                <a:extLst>
                  <a:ext uri="{FF2B5EF4-FFF2-40B4-BE49-F238E27FC236}">
                    <a16:creationId xmlns:a16="http://schemas.microsoft.com/office/drawing/2014/main" id="{A9B35F3E-47A5-1812-DC24-3B4C4E0C63D2}"/>
                  </a:ext>
                </a:extLst>
              </p:cNvPr>
              <p:cNvSpPr txBox="1">
                <a:spLocks noRot="1" noChangeAspect="1" noMove="1" noResize="1" noEditPoints="1" noAdjustHandles="1" noChangeArrowheads="1" noChangeShapeType="1" noTextEdit="1"/>
              </p:cNvSpPr>
              <p:nvPr/>
            </p:nvSpPr>
            <p:spPr>
              <a:xfrm>
                <a:off x="152766" y="1293594"/>
                <a:ext cx="11886467" cy="830997"/>
              </a:xfrm>
              <a:prstGeom prst="rect">
                <a:avLst/>
              </a:prstGeom>
              <a:blipFill>
                <a:blip r:embed="rId5"/>
                <a:stretch>
                  <a:fillRect l="-747" t="-7463" b="-16418"/>
                </a:stretch>
              </a:blipFill>
            </p:spPr>
            <p:txBody>
              <a:bodyPr/>
              <a:lstStyle/>
              <a:p>
                <a:r>
                  <a:rPr lang="ja-ES" altLang="en-US">
                    <a:noFill/>
                  </a:rPr>
                  <a:t> </a:t>
                </a:r>
              </a:p>
            </p:txBody>
          </p:sp>
        </mc:Fallback>
      </mc:AlternateContent>
      <p:pic>
        <p:nvPicPr>
          <p:cNvPr id="8" name="図 7" descr="屋外, グリーン, 自転車, 駐車 が含まれている画像&#10;&#10;自動的に生成された説明">
            <a:extLst>
              <a:ext uri="{FF2B5EF4-FFF2-40B4-BE49-F238E27FC236}">
                <a16:creationId xmlns:a16="http://schemas.microsoft.com/office/drawing/2014/main" id="{91247F82-B4A2-5042-42D6-024316AC7F09}"/>
              </a:ext>
            </a:extLst>
          </p:cNvPr>
          <p:cNvPicPr>
            <a:picLocks noChangeAspect="1"/>
          </p:cNvPicPr>
          <p:nvPr/>
        </p:nvPicPr>
        <p:blipFill>
          <a:blip r:embed="rId6"/>
          <a:stretch>
            <a:fillRect/>
          </a:stretch>
        </p:blipFill>
        <p:spPr>
          <a:xfrm>
            <a:off x="152766" y="2243906"/>
            <a:ext cx="3867933" cy="3287332"/>
          </a:xfrm>
          <a:prstGeom prst="rect">
            <a:avLst/>
          </a:prstGeom>
        </p:spPr>
      </p:pic>
      <p:sp>
        <p:nvSpPr>
          <p:cNvPr id="14" name="テキスト ボックス 13">
            <a:extLst>
              <a:ext uri="{FF2B5EF4-FFF2-40B4-BE49-F238E27FC236}">
                <a16:creationId xmlns:a16="http://schemas.microsoft.com/office/drawing/2014/main" id="{791BB332-9DC7-7EB0-2600-DC2AF741331B}"/>
              </a:ext>
            </a:extLst>
          </p:cNvPr>
          <p:cNvSpPr txBox="1"/>
          <p:nvPr/>
        </p:nvSpPr>
        <p:spPr>
          <a:xfrm>
            <a:off x="6948478" y="2207575"/>
            <a:ext cx="4661976" cy="830997"/>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最大で</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3</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秒で</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1</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回転</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の高速回転で</a:t>
            </a:r>
            <a:br>
              <a:rPr kumimoji="1" lang="en-US" altLang="ja-ES" sz="2400" dirty="0">
                <a:latin typeface="Meiryo" panose="020B0604030504040204" pitchFamily="34" charset="-128"/>
                <a:ea typeface="Meiryo" panose="020B0604030504040204" pitchFamily="34" charset="-128"/>
                <a:cs typeface="Arial" panose="020B0604020202020204" pitchFamily="34" charset="0"/>
              </a:rPr>
            </a:br>
            <a:r>
              <a:rPr kumimoji="1" lang="ja-ES" altLang="en-US" sz="2400" dirty="0">
                <a:latin typeface="Meiryo" panose="020B0604030504040204" pitchFamily="34" charset="-128"/>
                <a:ea typeface="Meiryo" panose="020B0604030504040204" pitchFamily="34" charset="-128"/>
                <a:cs typeface="Arial" panose="020B0604020202020204" pitchFamily="34" charset="0"/>
              </a:rPr>
              <a:t>大気揺らぎを抑制</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2" name="左カーブ矢印 21">
            <a:extLst>
              <a:ext uri="{FF2B5EF4-FFF2-40B4-BE49-F238E27FC236}">
                <a16:creationId xmlns:a16="http://schemas.microsoft.com/office/drawing/2014/main" id="{CDB6F9FA-5D35-1F07-4A79-523D02254AA6}"/>
              </a:ext>
            </a:extLst>
          </p:cNvPr>
          <p:cNvSpPr/>
          <p:nvPr/>
        </p:nvSpPr>
        <p:spPr>
          <a:xfrm rot="16636231">
            <a:off x="4716938" y="3139276"/>
            <a:ext cx="557784" cy="1620064"/>
          </a:xfrm>
          <a:prstGeom prst="curvedLef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3" name="テキスト ボックス 22">
            <a:extLst>
              <a:ext uri="{FF2B5EF4-FFF2-40B4-BE49-F238E27FC236}">
                <a16:creationId xmlns:a16="http://schemas.microsoft.com/office/drawing/2014/main" id="{938AA16B-43F6-25B7-ED68-054E14329983}"/>
              </a:ext>
            </a:extLst>
          </p:cNvPr>
          <p:cNvSpPr txBox="1"/>
          <p:nvPr/>
        </p:nvSpPr>
        <p:spPr>
          <a:xfrm>
            <a:off x="4236719" y="4323960"/>
            <a:ext cx="1859280" cy="400110"/>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回転すると</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987E4D72-80C7-F2F1-8D83-9DC306D42723}"/>
              </a:ext>
            </a:extLst>
          </p:cNvPr>
          <p:cNvSpPr txBox="1"/>
          <p:nvPr/>
        </p:nvSpPr>
        <p:spPr>
          <a:xfrm>
            <a:off x="566243" y="5645447"/>
            <a:ext cx="3605460" cy="707886"/>
          </a:xfrm>
          <a:prstGeom prst="rect">
            <a:avLst/>
          </a:prstGeom>
          <a:noFill/>
        </p:spPr>
        <p:txBody>
          <a:bodyPr wrap="square" rtlCol="0">
            <a:spAutoFit/>
          </a:bodyPr>
          <a:lstStyle/>
          <a:p>
            <a:r>
              <a:rPr kumimoji="1" lang="ja-ES" altLang="en-US" sz="2000" dirty="0">
                <a:latin typeface="Meiryo" panose="020B0604030504040204" pitchFamily="34" charset="-128"/>
                <a:ea typeface="Meiryo" panose="020B0604030504040204" pitchFamily="34" charset="-128"/>
                <a:cs typeface="Arial" panose="020B0604020202020204" pitchFamily="34" charset="0"/>
              </a:rPr>
              <a:t>標高</a:t>
            </a:r>
            <a:r>
              <a:rPr kumimoji="1" lang="en-US" altLang="ja-ES" sz="2000" dirty="0">
                <a:latin typeface="Meiryo" panose="020B0604030504040204" pitchFamily="34" charset="-128"/>
                <a:ea typeface="Meiryo" panose="020B0604030504040204" pitchFamily="34" charset="-128"/>
                <a:cs typeface="Arial" panose="020B0604020202020204" pitchFamily="34" charset="0"/>
              </a:rPr>
              <a:t>2,400m</a:t>
            </a:r>
          </a:p>
          <a:p>
            <a:r>
              <a:rPr kumimoji="1" lang="en-US" altLang="ja-ES" sz="2000" dirty="0">
                <a:latin typeface="Meiryo" panose="020B0604030504040204" pitchFamily="34" charset="-128"/>
                <a:ea typeface="Meiryo" panose="020B0604030504040204" pitchFamily="34" charset="-128"/>
                <a:cs typeface="Arial" panose="020B0604020202020204" pitchFamily="34" charset="0"/>
              </a:rPr>
              <a:t>@</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スペイン領テネリフェ島</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pic>
        <p:nvPicPr>
          <p:cNvPr id="29" name="IMG_6771.mp4">
            <a:hlinkClick r:id="" action="ppaction://media"/>
            <a:extLst>
              <a:ext uri="{FF2B5EF4-FFF2-40B4-BE49-F238E27FC236}">
                <a16:creationId xmlns:a16="http://schemas.microsoft.com/office/drawing/2014/main" id="{20762F50-471C-EAF4-D077-0397C5BED1B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936927" y="2960898"/>
            <a:ext cx="5959420" cy="3352173"/>
          </a:xfrm>
          <a:prstGeom prst="rect">
            <a:avLst/>
          </a:prstGeom>
        </p:spPr>
      </p:pic>
    </p:spTree>
    <p:extLst>
      <p:ext uri="{BB962C8B-B14F-4D97-AF65-F5344CB8AC3E}">
        <p14:creationId xmlns:p14="http://schemas.microsoft.com/office/powerpoint/2010/main" val="155582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76"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9"/>
                                        </p:tgtEl>
                                      </p:cBhvr>
                                    </p:cmd>
                                  </p:childTnLst>
                                </p:cTn>
                              </p:par>
                            </p:childTnLst>
                          </p:cTn>
                        </p:par>
                      </p:childTnLst>
                    </p:cTn>
                  </p:par>
                </p:childTnLst>
              </p:cTn>
              <p:nextCondLst>
                <p:cond evt="onClick" delay="0">
                  <p:tgtEl>
                    <p:spTgt spid="29"/>
                  </p:tgtEl>
                </p:cond>
              </p:nextCondLst>
            </p:seq>
            <p:video>
              <p:cMediaNode vol="80000">
                <p:cTn id="12" fill="hold" display="0">
                  <p:stCondLst>
                    <p:cond delay="indefinite"/>
                  </p:stCondLst>
                </p:cTn>
                <p:tgtEl>
                  <p:spTgt spid="29"/>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520B2-568E-A193-805D-0E25D39AF73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9959476-7013-1D4F-2B6E-4659F209A8B9}"/>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長期運用に向けた課題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9546D49A-EC06-B784-B6E9-50E661266D80}"/>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CECE8CB3-8416-A7F5-80D8-7B7D22FB405E}"/>
              </a:ext>
            </a:extLst>
          </p:cNvPr>
          <p:cNvSpPr>
            <a:spLocks noGrp="1"/>
          </p:cNvSpPr>
          <p:nvPr>
            <p:ph type="sldNum" sz="quarter" idx="12"/>
          </p:nvPr>
        </p:nvSpPr>
        <p:spPr/>
        <p:txBody>
          <a:bodyPr/>
          <a:lstStyle/>
          <a:p>
            <a:fld id="{A346F7B0-2C6C-2749-AD43-9AA6CBC0C428}" type="slidenum">
              <a:rPr kumimoji="1" lang="ja-JP" altLang="en-US" smtClean="0"/>
              <a:t>7</a:t>
            </a:fld>
            <a:endParaRPr kumimoji="1" lang="ja-JP" altLang="en-US"/>
          </a:p>
        </p:txBody>
      </p:sp>
      <p:sp>
        <p:nvSpPr>
          <p:cNvPr id="9" name="コンテンツ プレースホルダー 2">
            <a:extLst>
              <a:ext uri="{FF2B5EF4-FFF2-40B4-BE49-F238E27FC236}">
                <a16:creationId xmlns:a16="http://schemas.microsoft.com/office/drawing/2014/main" id="{B860E25E-73E0-0359-385C-9C4DD5FF9230}"/>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FE5A229-9AF8-8A65-52E6-A063E6B472D2}"/>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99B5773C-A797-5016-212A-C0BFC520A2BA}"/>
              </a:ext>
            </a:extLst>
          </p:cNvPr>
          <p:cNvSpPr txBox="1"/>
          <p:nvPr/>
        </p:nvSpPr>
        <p:spPr>
          <a:xfrm>
            <a:off x="882393" y="1312440"/>
            <a:ext cx="5213607" cy="1200329"/>
          </a:xfrm>
          <a:prstGeom prst="rect">
            <a:avLst/>
          </a:prstGeom>
          <a:noFill/>
        </p:spPr>
        <p:txBody>
          <a:bodyPr wrap="square" rtlCol="0">
            <a:spAutoFit/>
          </a:bodyPr>
          <a:lstStyle/>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昨年より本格的な観測が開始</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285750" indent="-28575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望遠鏡の稼働や観測のモニターは全て</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リモート</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から行う</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DDCFC717-3A03-51D3-9B9C-88C4B5774825}"/>
              </a:ext>
            </a:extLst>
          </p:cNvPr>
          <p:cNvPicPr>
            <a:picLocks noChangeAspect="1"/>
          </p:cNvPicPr>
          <p:nvPr/>
        </p:nvPicPr>
        <p:blipFill>
          <a:blip r:embed="rId3"/>
          <a:stretch>
            <a:fillRect/>
          </a:stretch>
        </p:blipFill>
        <p:spPr>
          <a:xfrm>
            <a:off x="6625846" y="-6128"/>
            <a:ext cx="3969507" cy="2509753"/>
          </a:xfrm>
          <a:prstGeom prst="rect">
            <a:avLst/>
          </a:prstGeom>
        </p:spPr>
      </p:pic>
      <p:sp>
        <p:nvSpPr>
          <p:cNvPr id="8" name="テキスト ボックス 7">
            <a:extLst>
              <a:ext uri="{FF2B5EF4-FFF2-40B4-BE49-F238E27FC236}">
                <a16:creationId xmlns:a16="http://schemas.microsoft.com/office/drawing/2014/main" id="{97C6CDBD-16AA-CE22-A348-04D0B95A607E}"/>
              </a:ext>
            </a:extLst>
          </p:cNvPr>
          <p:cNvSpPr txBox="1"/>
          <p:nvPr/>
        </p:nvSpPr>
        <p:spPr>
          <a:xfrm>
            <a:off x="6423982" y="2520389"/>
            <a:ext cx="4171371" cy="400110"/>
          </a:xfrm>
          <a:prstGeom prst="rect">
            <a:avLst/>
          </a:prstGeom>
          <a:noFill/>
        </p:spPr>
        <p:txBody>
          <a:bodyPr wrap="square" rtlCol="0">
            <a:spAutoFit/>
          </a:bodyPr>
          <a:lstStyle/>
          <a:p>
            <a:r>
              <a:rPr kumimoji="1" lang="en-US" altLang="ja-ES" sz="2000" dirty="0">
                <a:latin typeface="Meiryo" panose="020B0604030504040204" pitchFamily="34" charset="-128"/>
                <a:ea typeface="Meiryo" panose="020B0604030504040204" pitchFamily="34" charset="-128"/>
                <a:cs typeface="Arial" panose="020B0604020202020204" pitchFamily="34" charset="0"/>
              </a:rPr>
              <a:t>Slack</a:t>
            </a:r>
            <a:r>
              <a:rPr kumimoji="1" lang="ja-ES" altLang="en-US" sz="2000" dirty="0">
                <a:latin typeface="Meiryo" panose="020B0604030504040204" pitchFamily="34" charset="-128"/>
                <a:ea typeface="Meiryo" panose="020B0604030504040204" pitchFamily="34" charset="-128"/>
                <a:cs typeface="Arial" panose="020B0604020202020204" pitchFamily="34" charset="0"/>
              </a:rPr>
              <a:t>アプリで観測状況をチェック</a:t>
            </a:r>
            <a:endParaRPr kumimoji="1" lang="en-US" altLang="ja-ES" sz="2000" dirty="0">
              <a:latin typeface="Meiryo" panose="020B0604030504040204" pitchFamily="34" charset="-128"/>
              <a:ea typeface="Meiryo" panose="020B0604030504040204" pitchFamily="34" charset="-128"/>
              <a:cs typeface="Arial" panose="020B0604020202020204" pitchFamily="34" charset="0"/>
            </a:endParaRPr>
          </a:p>
        </p:txBody>
      </p:sp>
      <p:sp>
        <p:nvSpPr>
          <p:cNvPr id="13" name="上矢印 12">
            <a:extLst>
              <a:ext uri="{FF2B5EF4-FFF2-40B4-BE49-F238E27FC236}">
                <a16:creationId xmlns:a16="http://schemas.microsoft.com/office/drawing/2014/main" id="{D2A9696F-33E9-DEC7-157B-81B5BEF1E402}"/>
              </a:ext>
            </a:extLst>
          </p:cNvPr>
          <p:cNvSpPr/>
          <p:nvPr/>
        </p:nvSpPr>
        <p:spPr>
          <a:xfrm rot="5400000">
            <a:off x="1095274" y="5210503"/>
            <a:ext cx="461664" cy="887426"/>
          </a:xfrm>
          <a:prstGeom prst="upArrow">
            <a:avLst>
              <a:gd name="adj1" fmla="val 50000"/>
              <a:gd name="adj2" fmla="val 558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14" name="テキスト ボックス 13">
            <a:extLst>
              <a:ext uri="{FF2B5EF4-FFF2-40B4-BE49-F238E27FC236}">
                <a16:creationId xmlns:a16="http://schemas.microsoft.com/office/drawing/2014/main" id="{10CC0A37-5BB2-3220-9056-9960D41F44C6}"/>
              </a:ext>
            </a:extLst>
          </p:cNvPr>
          <p:cNvSpPr txBox="1"/>
          <p:nvPr/>
        </p:nvSpPr>
        <p:spPr>
          <a:xfrm>
            <a:off x="1641282" y="3071842"/>
            <a:ext cx="8324666"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しかし、観測を長期運用するにあたっての課題が</a:t>
            </a:r>
            <a:r>
              <a:rPr kumimoji="1" lang="en-US" altLang="ja-ES" sz="2400" dirty="0">
                <a:solidFill>
                  <a:srgbClr val="FF0000"/>
                </a:solidFill>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solidFill>
                  <a:srgbClr val="FF0000"/>
                </a:solidFill>
                <a:latin typeface="Meiryo" panose="020B0604030504040204" pitchFamily="34" charset="-128"/>
                <a:ea typeface="Meiryo" panose="020B0604030504040204" pitchFamily="34" charset="-128"/>
                <a:cs typeface="Arial" panose="020B0604020202020204" pitchFamily="34" charset="0"/>
              </a:rPr>
              <a:t>つ</a:t>
            </a:r>
            <a:r>
              <a:rPr kumimoji="1" lang="ja-ES" altLang="en-US" sz="2400" dirty="0">
                <a:latin typeface="Meiryo" panose="020B0604030504040204" pitchFamily="34" charset="-128"/>
                <a:ea typeface="Meiryo" panose="020B0604030504040204" pitchFamily="34" charset="-128"/>
                <a:cs typeface="Arial" panose="020B0604020202020204" pitchFamily="34" charset="0"/>
              </a:rPr>
              <a:t>存在</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5DD5BDC1-577C-2003-0746-6BA7A7ED9CAE}"/>
              </a:ext>
            </a:extLst>
          </p:cNvPr>
          <p:cNvSpPr txBox="1"/>
          <p:nvPr/>
        </p:nvSpPr>
        <p:spPr>
          <a:xfrm>
            <a:off x="2209800" y="3744598"/>
            <a:ext cx="7480929" cy="1200329"/>
          </a:xfrm>
          <a:prstGeom prst="rect">
            <a:avLst/>
          </a:prstGeom>
          <a:noFill/>
          <a:ln w="31750">
            <a:solidFill>
              <a:schemeClr val="tx1"/>
            </a:solidFill>
          </a:ln>
        </p:spPr>
        <p:txBody>
          <a:bodyPr wrap="square" rtlCol="0">
            <a:spAutoFit/>
          </a:bodyPr>
          <a:lstStyle/>
          <a:p>
            <a:pPr marL="342900" indent="-342900">
              <a:buFont typeface="Arial" panose="020B0604020202020204" pitchFamily="34" charset="0"/>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仰角データ取得システムの扱いに手間を要す</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a:p>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b="1" dirty="0">
                <a:latin typeface="Meiryo" panose="020B0604030504040204" pitchFamily="34" charset="-128"/>
                <a:ea typeface="Meiryo" panose="020B0604030504040204" pitchFamily="34" charset="-128"/>
                <a:cs typeface="Arial" panose="020B0604020202020204" pitchFamily="34" charset="0"/>
              </a:rPr>
              <a:t>検出器のアライメントが最適でない</a:t>
            </a:r>
            <a:endParaRPr kumimoji="1" lang="en-US" altLang="ja-ES" sz="2400" b="1" dirty="0">
              <a:latin typeface="Meiryo" panose="020B0604030504040204" pitchFamily="34" charset="-128"/>
              <a:ea typeface="Meiryo" panose="020B0604030504040204" pitchFamily="34"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F2868C54-8C7F-EDCC-8E67-78B02ED073D2}"/>
              </a:ext>
            </a:extLst>
          </p:cNvPr>
          <p:cNvSpPr txBox="1"/>
          <p:nvPr/>
        </p:nvSpPr>
        <p:spPr>
          <a:xfrm>
            <a:off x="2021537" y="5486955"/>
            <a:ext cx="9784640"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本論文ではこれらの課題に対処し、観測と運用性能の向上を図った</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363013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42437-AF0D-0771-4D5B-2CFD2DE32540}"/>
            </a:ext>
          </a:extLst>
        </p:cNvPr>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B652544-B5FE-7191-478B-BA7E660339CC}"/>
              </a:ext>
            </a:extLst>
          </p:cNvPr>
          <p:cNvSpPr>
            <a:spLocks noGrp="1"/>
          </p:cNvSpPr>
          <p:nvPr>
            <p:ph type="dt" sz="half" idx="10"/>
          </p:nvPr>
        </p:nvSpPr>
        <p:spPr/>
        <p:txBody>
          <a:bodyPr/>
          <a:lstStyle/>
          <a:p>
            <a:r>
              <a:rPr kumimoji="1" lang="en-US" altLang="ja-JP"/>
              <a:t>2025/2/3</a:t>
            </a:r>
            <a:endParaRPr kumimoji="1" lang="ja-ES" altLang="en-US"/>
          </a:p>
        </p:txBody>
      </p:sp>
      <p:sp>
        <p:nvSpPr>
          <p:cNvPr id="3" name="フッター プレースホルダー 2">
            <a:extLst>
              <a:ext uri="{FF2B5EF4-FFF2-40B4-BE49-F238E27FC236}">
                <a16:creationId xmlns:a16="http://schemas.microsoft.com/office/drawing/2014/main" id="{2EDF9323-24ED-2BE9-31A2-693B22107B91}"/>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4" name="スライド番号プレースホルダー 3">
            <a:extLst>
              <a:ext uri="{FF2B5EF4-FFF2-40B4-BE49-F238E27FC236}">
                <a16:creationId xmlns:a16="http://schemas.microsoft.com/office/drawing/2014/main" id="{C350F97C-55CB-97D7-B110-26022C410B15}"/>
              </a:ext>
            </a:extLst>
          </p:cNvPr>
          <p:cNvSpPr>
            <a:spLocks noGrp="1"/>
          </p:cNvSpPr>
          <p:nvPr>
            <p:ph type="sldNum" sz="quarter" idx="12"/>
          </p:nvPr>
        </p:nvSpPr>
        <p:spPr/>
        <p:txBody>
          <a:bodyPr/>
          <a:lstStyle/>
          <a:p>
            <a:fld id="{D9056B9A-EE80-2546-9862-374E0D000D93}" type="slidenum">
              <a:rPr kumimoji="1" lang="ja-ES" altLang="en-US" smtClean="0"/>
              <a:t>8</a:t>
            </a:fld>
            <a:endParaRPr kumimoji="1" lang="ja-ES" altLang="en-US"/>
          </a:p>
        </p:txBody>
      </p:sp>
      <p:sp>
        <p:nvSpPr>
          <p:cNvPr id="5" name="テキスト ボックス 4">
            <a:extLst>
              <a:ext uri="{FF2B5EF4-FFF2-40B4-BE49-F238E27FC236}">
                <a16:creationId xmlns:a16="http://schemas.microsoft.com/office/drawing/2014/main" id="{4CEBAD62-CFFE-453C-6730-53E12D8B7737}"/>
              </a:ext>
            </a:extLst>
          </p:cNvPr>
          <p:cNvSpPr txBox="1"/>
          <p:nvPr/>
        </p:nvSpPr>
        <p:spPr>
          <a:xfrm>
            <a:off x="2347221" y="2721114"/>
            <a:ext cx="7497558" cy="707886"/>
          </a:xfrm>
          <a:prstGeom prst="rect">
            <a:avLst/>
          </a:prstGeom>
          <a:noFill/>
        </p:spPr>
        <p:txBody>
          <a:bodyPr wrap="square" rtlCol="0">
            <a:spAutoFit/>
          </a:bodyPr>
          <a:lstStyle/>
          <a:p>
            <a:r>
              <a:rPr kumimoji="1" lang="ja-ES" altLang="en-US" sz="4000" dirty="0">
                <a:latin typeface="Meiryo" panose="020B0604030504040204" pitchFamily="34" charset="-128"/>
                <a:ea typeface="Meiryo" panose="020B0604030504040204" pitchFamily="34" charset="-128"/>
              </a:rPr>
              <a:t>仰角データ取得システムの改善</a:t>
            </a:r>
          </a:p>
        </p:txBody>
      </p:sp>
    </p:spTree>
    <p:extLst>
      <p:ext uri="{BB962C8B-B14F-4D97-AF65-F5344CB8AC3E}">
        <p14:creationId xmlns:p14="http://schemas.microsoft.com/office/powerpoint/2010/main" val="1367976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F6DAD-E749-1876-1C5C-A7E744599BA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9C51928-682F-370F-26B6-503F942CE1B0}"/>
              </a:ext>
            </a:extLst>
          </p:cNvPr>
          <p:cNvSpPr>
            <a:spLocks noGrp="1"/>
          </p:cNvSpPr>
          <p:nvPr>
            <p:ph type="title"/>
          </p:nvPr>
        </p:nvSpPr>
        <p:spPr>
          <a:xfrm>
            <a:off x="0" y="-6128"/>
            <a:ext cx="12192000" cy="1089862"/>
          </a:xfrm>
          <a:solidFill>
            <a:schemeClr val="tx2">
              <a:lumMod val="25000"/>
              <a:lumOff val="75000"/>
            </a:schemeClr>
          </a:solidFill>
        </p:spPr>
        <p:txBody>
          <a:bodyPr>
            <a:normAutofit/>
          </a:bodyPr>
          <a:lstStyle/>
          <a:p>
            <a:r>
              <a:rPr kumimoji="1" lang="en-US" altLang="ja-JP" sz="3600" dirty="0">
                <a:latin typeface="Meiryo" panose="020B0604030504040204" pitchFamily="34" charset="-128"/>
                <a:ea typeface="Meiryo" panose="020B0604030504040204" pitchFamily="34" charset="-128"/>
              </a:rPr>
              <a:t>   </a:t>
            </a:r>
            <a:r>
              <a:rPr kumimoji="1" lang="ja-ES" altLang="en-US" sz="3600" dirty="0">
                <a:latin typeface="Meiryo" panose="020B0604030504040204" pitchFamily="34" charset="-128"/>
                <a:ea typeface="Meiryo" panose="020B0604030504040204" pitchFamily="34" charset="-128"/>
              </a:rPr>
              <a:t>仰角データ取得システムの課題</a:t>
            </a:r>
            <a:endParaRPr kumimoji="1" lang="ja-JP" altLang="en-US" sz="240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D0435F3D-2A9B-D5D4-A83C-2827EE3B49B5}"/>
              </a:ext>
            </a:extLst>
          </p:cNvPr>
          <p:cNvSpPr>
            <a:spLocks noGrp="1"/>
          </p:cNvSpPr>
          <p:nvPr>
            <p:ph type="dt" sz="half" idx="10"/>
          </p:nvPr>
        </p:nvSpPr>
        <p:spPr/>
        <p:txBody>
          <a:bodyPr/>
          <a:lstStyle/>
          <a:p>
            <a:r>
              <a:rPr kumimoji="1" lang="en-US" altLang="ja-JP"/>
              <a:t>2025/2/3</a:t>
            </a:r>
            <a:endParaRPr kumimoji="1" lang="ja-JP" altLang="en-US"/>
          </a:p>
        </p:txBody>
      </p:sp>
      <p:sp>
        <p:nvSpPr>
          <p:cNvPr id="6" name="スライド番号プレースホルダー 5">
            <a:extLst>
              <a:ext uri="{FF2B5EF4-FFF2-40B4-BE49-F238E27FC236}">
                <a16:creationId xmlns:a16="http://schemas.microsoft.com/office/drawing/2014/main" id="{20E7702A-C785-4968-23A8-4CB4F2DF5A75}"/>
              </a:ext>
            </a:extLst>
          </p:cNvPr>
          <p:cNvSpPr>
            <a:spLocks noGrp="1"/>
          </p:cNvSpPr>
          <p:nvPr>
            <p:ph type="sldNum" sz="quarter" idx="12"/>
          </p:nvPr>
        </p:nvSpPr>
        <p:spPr/>
        <p:txBody>
          <a:bodyPr/>
          <a:lstStyle/>
          <a:p>
            <a:fld id="{A346F7B0-2C6C-2749-AD43-9AA6CBC0C428}" type="slidenum">
              <a:rPr kumimoji="1" lang="ja-JP" altLang="en-US" smtClean="0"/>
              <a:t>9</a:t>
            </a:fld>
            <a:endParaRPr kumimoji="1" lang="ja-JP" altLang="en-US"/>
          </a:p>
        </p:txBody>
      </p:sp>
      <p:sp>
        <p:nvSpPr>
          <p:cNvPr id="9" name="コンテンツ プレースホルダー 2">
            <a:extLst>
              <a:ext uri="{FF2B5EF4-FFF2-40B4-BE49-F238E27FC236}">
                <a16:creationId xmlns:a16="http://schemas.microsoft.com/office/drawing/2014/main" id="{BBFB5F7E-A65D-34EC-317C-E858BDDA7052}"/>
              </a:ext>
            </a:extLst>
          </p:cNvPr>
          <p:cNvSpPr txBox="1">
            <a:spLocks/>
          </p:cNvSpPr>
          <p:nvPr/>
        </p:nvSpPr>
        <p:spPr>
          <a:xfrm>
            <a:off x="1008890" y="1571559"/>
            <a:ext cx="10515600" cy="88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5E17D987-C204-E7C7-EA55-B1BACFCB8B66}"/>
              </a:ext>
            </a:extLst>
          </p:cNvPr>
          <p:cNvSpPr>
            <a:spLocks noGrp="1"/>
          </p:cNvSpPr>
          <p:nvPr>
            <p:ph type="ftr" sz="quarter" idx="11"/>
          </p:nvPr>
        </p:nvSpPr>
        <p:spPr/>
        <p:txBody>
          <a:bodyPr/>
          <a:lstStyle/>
          <a:p>
            <a:r>
              <a:rPr kumimoji="1" lang="ja-JP" altLang="en-US"/>
              <a:t>修士論文発表会</a:t>
            </a:r>
            <a:endParaRPr kumimoji="1" lang="ja-ES" altLang="en-US"/>
          </a:p>
        </p:txBody>
      </p:sp>
      <p:sp>
        <p:nvSpPr>
          <p:cNvPr id="5" name="テキスト ボックス 4">
            <a:extLst>
              <a:ext uri="{FF2B5EF4-FFF2-40B4-BE49-F238E27FC236}">
                <a16:creationId xmlns:a16="http://schemas.microsoft.com/office/drawing/2014/main" id="{0CF8CBAC-0DE1-3136-CA3F-5270121C64C6}"/>
              </a:ext>
            </a:extLst>
          </p:cNvPr>
          <p:cNvSpPr txBox="1"/>
          <p:nvPr/>
        </p:nvSpPr>
        <p:spPr>
          <a:xfrm>
            <a:off x="1487010" y="1584211"/>
            <a:ext cx="4325413" cy="830997"/>
          </a:xfrm>
          <a:prstGeom prst="rect">
            <a:avLst/>
          </a:prstGeom>
          <a:noFill/>
          <a:ln w="31750">
            <a:noFill/>
          </a:ln>
        </p:spPr>
        <p:txBody>
          <a:bodyPr wrap="square" rtlCol="0">
            <a:spAutoFit/>
          </a:bodyPr>
          <a:lstStyle/>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仰角データの取得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pPr marL="342900" indent="-342900">
              <a:buFont typeface="Arial" panose="020B0604020202020204" pitchFamily="34" charset="0"/>
              <a:buChar char="•"/>
            </a:pPr>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同期信号の分配</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7" name="正方形/長方形 6">
            <a:extLst>
              <a:ext uri="{FF2B5EF4-FFF2-40B4-BE49-F238E27FC236}">
                <a16:creationId xmlns:a16="http://schemas.microsoft.com/office/drawing/2014/main" id="{7D5B4A68-0D4E-DFD4-0F1B-07C193C47F0A}"/>
              </a:ext>
            </a:extLst>
          </p:cNvPr>
          <p:cNvSpPr/>
          <p:nvPr/>
        </p:nvSpPr>
        <p:spPr>
          <a:xfrm>
            <a:off x="201608" y="1107985"/>
            <a:ext cx="5012794" cy="508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400" b="1" dirty="0">
                <a:solidFill>
                  <a:schemeClr val="tx1"/>
                </a:solidFill>
                <a:latin typeface="Meiryo" panose="020B0604030504040204" pitchFamily="34" charset="-128"/>
                <a:ea typeface="Meiryo" panose="020B0604030504040204" pitchFamily="34" charset="-128"/>
              </a:rPr>
              <a:t>仰角データ取得システムの役割</a:t>
            </a:r>
            <a:endParaRPr kumimoji="1" lang="ja-ES" altLang="en-US" sz="2800" b="1" dirty="0">
              <a:solidFill>
                <a:schemeClr val="tx1"/>
              </a:solidFill>
              <a:latin typeface="Meiryo" panose="020B0604030504040204" pitchFamily="34" charset="-128"/>
              <a:ea typeface="Meiryo" panose="020B0604030504040204" pitchFamily="34" charset="-128"/>
            </a:endParaRPr>
          </a:p>
        </p:txBody>
      </p:sp>
      <p:sp>
        <p:nvSpPr>
          <p:cNvPr id="8" name="テキスト ボックス 7">
            <a:extLst>
              <a:ext uri="{FF2B5EF4-FFF2-40B4-BE49-F238E27FC236}">
                <a16:creationId xmlns:a16="http://schemas.microsoft.com/office/drawing/2014/main" id="{1F3BB4C2-BBF1-D0D8-E51F-F62AED3FF8DF}"/>
              </a:ext>
            </a:extLst>
          </p:cNvPr>
          <p:cNvSpPr txBox="1"/>
          <p:nvPr/>
        </p:nvSpPr>
        <p:spPr>
          <a:xfrm>
            <a:off x="5202292" y="1898347"/>
            <a:ext cx="2834825"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の</a:t>
            </a:r>
            <a:r>
              <a:rPr kumimoji="1" lang="en-US" altLang="ja-ES" sz="2400" dirty="0">
                <a:latin typeface="Meiryo" panose="020B0604030504040204" pitchFamily="34" charset="-128"/>
                <a:ea typeface="Meiryo" panose="020B0604030504040204" pitchFamily="34" charset="-128"/>
                <a:cs typeface="Arial" panose="020B0604020202020204" pitchFamily="34" charset="0"/>
              </a:rPr>
              <a:t>2</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つ</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0" name="正方形/長方形 9">
            <a:extLst>
              <a:ext uri="{FF2B5EF4-FFF2-40B4-BE49-F238E27FC236}">
                <a16:creationId xmlns:a16="http://schemas.microsoft.com/office/drawing/2014/main" id="{17E5A559-BBCB-E314-D374-551F2D3F008F}"/>
              </a:ext>
            </a:extLst>
          </p:cNvPr>
          <p:cNvSpPr/>
          <p:nvPr/>
        </p:nvSpPr>
        <p:spPr>
          <a:xfrm>
            <a:off x="465051" y="2338040"/>
            <a:ext cx="10727766" cy="12533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ES" altLang="en-US" sz="2400" b="1" dirty="0">
                <a:solidFill>
                  <a:schemeClr val="tx1"/>
                </a:solidFill>
                <a:latin typeface="Meiryo" panose="020B0604030504040204" pitchFamily="34" charset="-128"/>
                <a:ea typeface="Meiryo" panose="020B0604030504040204" pitchFamily="34" charset="-128"/>
              </a:rPr>
              <a:t>課題</a:t>
            </a:r>
            <a:r>
              <a:rPr kumimoji="1" lang="en-US" altLang="ja-ES" sz="2400" b="1" dirty="0">
                <a:solidFill>
                  <a:schemeClr val="tx1"/>
                </a:solidFill>
                <a:latin typeface="Meiryo" panose="020B0604030504040204" pitchFamily="34" charset="-128"/>
                <a:ea typeface="Meiryo" panose="020B0604030504040204" pitchFamily="34" charset="-128"/>
              </a:rPr>
              <a:t> : </a:t>
            </a:r>
            <a:r>
              <a:rPr kumimoji="1" lang="ja-ES" altLang="en-US" sz="2400" b="1" dirty="0">
                <a:solidFill>
                  <a:schemeClr val="tx1"/>
                </a:solidFill>
                <a:latin typeface="Meiryo" panose="020B0604030504040204" pitchFamily="34" charset="-128"/>
                <a:ea typeface="Meiryo" panose="020B0604030504040204" pitchFamily="34" charset="-128"/>
              </a:rPr>
              <a:t>停電等で通信が途絶えた際のメンテナンスをリモートで行えない</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原因</a:t>
            </a:r>
            <a:r>
              <a:rPr kumimoji="1" lang="en-US" altLang="ja-ES" sz="2400" b="1" dirty="0">
                <a:solidFill>
                  <a:schemeClr val="tx1"/>
                </a:solidFill>
                <a:latin typeface="Meiryo" panose="020B0604030504040204" pitchFamily="34" charset="-128"/>
                <a:ea typeface="Meiryo" panose="020B0604030504040204" pitchFamily="34" charset="-128"/>
              </a:rPr>
              <a:t> : FPGA</a:t>
            </a:r>
            <a:r>
              <a:rPr kumimoji="1" lang="ja-ES" altLang="en-US" sz="2400" b="1" dirty="0">
                <a:solidFill>
                  <a:schemeClr val="tx1"/>
                </a:solidFill>
                <a:latin typeface="Meiryo" panose="020B0604030504040204" pitchFamily="34" charset="-128"/>
                <a:ea typeface="Meiryo" panose="020B0604030504040204" pitchFamily="34" charset="-128"/>
              </a:rPr>
              <a:t>ボード上のチップ内での処理を</a:t>
            </a:r>
            <a:r>
              <a:rPr kumimoji="1" lang="en-US" altLang="ja-ES" sz="2400" b="1" dirty="0">
                <a:solidFill>
                  <a:schemeClr val="tx1"/>
                </a:solidFill>
                <a:latin typeface="Meiryo" panose="020B0604030504040204" pitchFamily="34" charset="-128"/>
                <a:ea typeface="Meiryo" panose="020B0604030504040204" pitchFamily="34" charset="-128"/>
              </a:rPr>
              <a:t>OS</a:t>
            </a:r>
            <a:r>
              <a:rPr kumimoji="1" lang="ja-ES" altLang="en-US" sz="2400" b="1" dirty="0">
                <a:solidFill>
                  <a:schemeClr val="tx1"/>
                </a:solidFill>
                <a:latin typeface="Meiryo" panose="020B0604030504040204" pitchFamily="34" charset="-128"/>
                <a:ea typeface="Meiryo" panose="020B0604030504040204" pitchFamily="34" charset="-128"/>
              </a:rPr>
              <a:t>のない環境で行っていた</a:t>
            </a:r>
            <a:endParaRPr kumimoji="1" lang="en-US" altLang="ja-ES" sz="2400" b="1" dirty="0">
              <a:solidFill>
                <a:schemeClr val="tx1"/>
              </a:solidFill>
              <a:latin typeface="Meiryo" panose="020B0604030504040204" pitchFamily="34" charset="-128"/>
              <a:ea typeface="Meiryo" panose="020B0604030504040204" pitchFamily="34" charset="-128"/>
            </a:endParaRPr>
          </a:p>
          <a:p>
            <a:r>
              <a:rPr kumimoji="1" lang="ja-ES" altLang="en-US" sz="2400" b="1" dirty="0">
                <a:solidFill>
                  <a:schemeClr val="tx1"/>
                </a:solidFill>
                <a:latin typeface="Meiryo" panose="020B0604030504040204" pitchFamily="34" charset="-128"/>
                <a:ea typeface="Meiryo" panose="020B0604030504040204" pitchFamily="34" charset="-128"/>
              </a:rPr>
              <a:t>　　　　→</a:t>
            </a:r>
            <a:r>
              <a:rPr kumimoji="1" lang="en-US" altLang="ja-ES" sz="2400" b="1" dirty="0">
                <a:solidFill>
                  <a:schemeClr val="tx1"/>
                </a:solidFill>
                <a:latin typeface="Meiryo" panose="020B0604030504040204" pitchFamily="34" charset="-128"/>
                <a:ea typeface="Meiryo" panose="020B0604030504040204" pitchFamily="34" charset="-128"/>
              </a:rPr>
              <a:t> </a:t>
            </a:r>
            <a:r>
              <a:rPr kumimoji="1" lang="ja-ES" altLang="en-US" sz="2400" dirty="0">
                <a:solidFill>
                  <a:schemeClr val="tx1"/>
                </a:solidFill>
                <a:latin typeface="Meiryo" panose="020B0604030504040204" pitchFamily="34" charset="-128"/>
                <a:ea typeface="Meiryo" panose="020B0604030504040204" pitchFamily="34" charset="-128"/>
              </a:rPr>
              <a:t>処理が止まった際の例外的処理を行う柔軟性がない</a:t>
            </a:r>
            <a:endParaRPr kumimoji="1" lang="en-US" altLang="ja-ES" sz="2400" dirty="0">
              <a:solidFill>
                <a:schemeClr val="tx1"/>
              </a:solidFill>
              <a:latin typeface="Meiryo" panose="020B0604030504040204" pitchFamily="34" charset="-128"/>
              <a:ea typeface="Meiryo" panose="020B0604030504040204" pitchFamily="34" charset="-128"/>
            </a:endParaRPr>
          </a:p>
        </p:txBody>
      </p:sp>
      <p:grpSp>
        <p:nvGrpSpPr>
          <p:cNvPr id="29" name="グループ化 28">
            <a:extLst>
              <a:ext uri="{FF2B5EF4-FFF2-40B4-BE49-F238E27FC236}">
                <a16:creationId xmlns:a16="http://schemas.microsoft.com/office/drawing/2014/main" id="{8166346C-D61D-1D75-F92E-E5330CA63121}"/>
              </a:ext>
            </a:extLst>
          </p:cNvPr>
          <p:cNvGrpSpPr/>
          <p:nvPr/>
        </p:nvGrpSpPr>
        <p:grpSpPr>
          <a:xfrm>
            <a:off x="177778" y="3882179"/>
            <a:ext cx="6871782" cy="2697133"/>
            <a:chOff x="113032" y="3570429"/>
            <a:chExt cx="6871782" cy="2697133"/>
          </a:xfrm>
        </p:grpSpPr>
        <p:pic>
          <p:nvPicPr>
            <p:cNvPr id="12" name="図 11" descr="電子機器, 回路 が含まれている画像&#10;&#10;自動的に生成された説明">
              <a:extLst>
                <a:ext uri="{FF2B5EF4-FFF2-40B4-BE49-F238E27FC236}">
                  <a16:creationId xmlns:a16="http://schemas.microsoft.com/office/drawing/2014/main" id="{97F2D34B-B188-EFEA-C3B6-AA3DF625C86A}"/>
                </a:ext>
              </a:extLst>
            </p:cNvPr>
            <p:cNvPicPr>
              <a:picLocks noChangeAspect="1"/>
            </p:cNvPicPr>
            <p:nvPr/>
          </p:nvPicPr>
          <p:blipFill>
            <a:blip r:embed="rId3"/>
            <a:stretch>
              <a:fillRect/>
            </a:stretch>
          </p:blipFill>
          <p:spPr>
            <a:xfrm>
              <a:off x="2673866" y="3685314"/>
              <a:ext cx="2740625" cy="2055468"/>
            </a:xfrm>
            <a:prstGeom prst="rect">
              <a:avLst/>
            </a:prstGeom>
          </p:spPr>
        </p:pic>
        <p:sp>
          <p:nvSpPr>
            <p:cNvPr id="13" name="テキスト ボックス 12">
              <a:extLst>
                <a:ext uri="{FF2B5EF4-FFF2-40B4-BE49-F238E27FC236}">
                  <a16:creationId xmlns:a16="http://schemas.microsoft.com/office/drawing/2014/main" id="{E1B9146F-34DB-A662-BF9D-581330285C66}"/>
                </a:ext>
              </a:extLst>
            </p:cNvPr>
            <p:cNvSpPr txBox="1"/>
            <p:nvPr/>
          </p:nvSpPr>
          <p:spPr>
            <a:xfrm>
              <a:off x="3016796" y="5805897"/>
              <a:ext cx="1927213" cy="461665"/>
            </a:xfrm>
            <a:prstGeom prst="rect">
              <a:avLst/>
            </a:prstGeom>
            <a:noFill/>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FPGA</a:t>
              </a:r>
              <a:r>
                <a:rPr kumimoji="1" lang="ja-ES" altLang="en-US" sz="2400" dirty="0">
                  <a:latin typeface="Meiryo" panose="020B0604030504040204" pitchFamily="34" charset="-128"/>
                  <a:ea typeface="Meiryo" panose="020B0604030504040204" pitchFamily="34" charset="-128"/>
                  <a:cs typeface="Arial" panose="020B0604020202020204" pitchFamily="34" charset="0"/>
                </a:rPr>
                <a:t>ボード</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5" name="上矢印 14">
              <a:extLst>
                <a:ext uri="{FF2B5EF4-FFF2-40B4-BE49-F238E27FC236}">
                  <a16:creationId xmlns:a16="http://schemas.microsoft.com/office/drawing/2014/main" id="{9D5A9118-B5C5-9B65-46BC-87F4F95F7CEC}"/>
                </a:ext>
              </a:extLst>
            </p:cNvPr>
            <p:cNvSpPr/>
            <p:nvPr/>
          </p:nvSpPr>
          <p:spPr>
            <a:xfrm rot="5400000">
              <a:off x="2082656" y="4211908"/>
              <a:ext cx="365125" cy="722969"/>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6" name="上矢印 15">
              <a:extLst>
                <a:ext uri="{FF2B5EF4-FFF2-40B4-BE49-F238E27FC236}">
                  <a16:creationId xmlns:a16="http://schemas.microsoft.com/office/drawing/2014/main" id="{E5F71AF0-6DB4-1504-A53F-DCEA479FAF89}"/>
                </a:ext>
              </a:extLst>
            </p:cNvPr>
            <p:cNvSpPr/>
            <p:nvPr/>
          </p:nvSpPr>
          <p:spPr>
            <a:xfrm rot="5400000">
              <a:off x="5706642" y="4165970"/>
              <a:ext cx="365125" cy="814845"/>
            </a:xfrm>
            <a:prstGeom prst="upArrow">
              <a:avLst>
                <a:gd name="adj1" fmla="val 50000"/>
                <a:gd name="adj2" fmla="val 558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rgbClr val="0070C0"/>
                </a:solidFill>
              </a:endParaRPr>
            </a:p>
          </p:txBody>
        </p:sp>
        <p:sp>
          <p:nvSpPr>
            <p:cNvPr id="17" name="テキスト ボックス 16">
              <a:extLst>
                <a:ext uri="{FF2B5EF4-FFF2-40B4-BE49-F238E27FC236}">
                  <a16:creationId xmlns:a16="http://schemas.microsoft.com/office/drawing/2014/main" id="{A0AE418A-5483-682B-5A76-54908563D298}"/>
                </a:ext>
              </a:extLst>
            </p:cNvPr>
            <p:cNvSpPr txBox="1"/>
            <p:nvPr/>
          </p:nvSpPr>
          <p:spPr>
            <a:xfrm>
              <a:off x="113032" y="4157892"/>
              <a:ext cx="1743539" cy="830997"/>
            </a:xfrm>
            <a:prstGeom prst="rect">
              <a:avLst/>
            </a:prstGeom>
            <a:no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仰角データ</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a:p>
              <a:r>
                <a:rPr kumimoji="1" lang="ja-ES" altLang="en-US" sz="2400" dirty="0">
                  <a:latin typeface="Meiryo" panose="020B0604030504040204" pitchFamily="34" charset="-128"/>
                  <a:ea typeface="Meiryo" panose="020B0604030504040204" pitchFamily="34" charset="-128"/>
                  <a:cs typeface="Arial" panose="020B0604020202020204" pitchFamily="34" charset="0"/>
                </a:rPr>
                <a:t>同期信号</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18" name="テキスト ボックス 17">
              <a:extLst>
                <a:ext uri="{FF2B5EF4-FFF2-40B4-BE49-F238E27FC236}">
                  <a16:creationId xmlns:a16="http://schemas.microsoft.com/office/drawing/2014/main" id="{DF186F51-205C-0F47-1320-5D7935D3E1C6}"/>
                </a:ext>
              </a:extLst>
            </p:cNvPr>
            <p:cNvSpPr txBox="1"/>
            <p:nvPr/>
          </p:nvSpPr>
          <p:spPr>
            <a:xfrm>
              <a:off x="6413967" y="4342557"/>
              <a:ext cx="570847" cy="461665"/>
            </a:xfrm>
            <a:prstGeom prst="rect">
              <a:avLst/>
            </a:prstGeom>
            <a:noFill/>
            <a:ln w="38100">
              <a:solidFill>
                <a:schemeClr val="tx1"/>
              </a:solidFill>
            </a:ln>
          </p:spPr>
          <p:txBody>
            <a:bodyPr wrap="square" rtlCol="0">
              <a:spAutoFit/>
            </a:bodyPr>
            <a:lstStyle/>
            <a:p>
              <a:r>
                <a:rPr kumimoji="1" lang="en-US" altLang="ja-ES" sz="2400" dirty="0">
                  <a:latin typeface="Meiryo" panose="020B0604030504040204" pitchFamily="34" charset="-128"/>
                  <a:ea typeface="Meiryo" panose="020B0604030504040204" pitchFamily="34" charset="-128"/>
                  <a:cs typeface="Arial" panose="020B0604020202020204" pitchFamily="34" charset="0"/>
                </a:rPr>
                <a:t>PC</a:t>
              </a:r>
            </a:p>
          </p:txBody>
        </p:sp>
        <p:sp>
          <p:nvSpPr>
            <p:cNvPr id="19" name="稲妻 18">
              <a:extLst>
                <a:ext uri="{FF2B5EF4-FFF2-40B4-BE49-F238E27FC236}">
                  <a16:creationId xmlns:a16="http://schemas.microsoft.com/office/drawing/2014/main" id="{08EA5EBA-F1D9-D886-EC39-8396E331A780}"/>
                </a:ext>
              </a:extLst>
            </p:cNvPr>
            <p:cNvSpPr/>
            <p:nvPr/>
          </p:nvSpPr>
          <p:spPr>
            <a:xfrm rot="3481621">
              <a:off x="5514073" y="3955196"/>
              <a:ext cx="564768" cy="1019752"/>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0" name="稲妻 19">
              <a:extLst>
                <a:ext uri="{FF2B5EF4-FFF2-40B4-BE49-F238E27FC236}">
                  <a16:creationId xmlns:a16="http://schemas.microsoft.com/office/drawing/2014/main" id="{86849D73-2C6B-5374-B07E-5BB1DFB6A63C}"/>
                </a:ext>
              </a:extLst>
            </p:cNvPr>
            <p:cNvSpPr/>
            <p:nvPr/>
          </p:nvSpPr>
          <p:spPr>
            <a:xfrm rot="3481621">
              <a:off x="1894699" y="3955196"/>
              <a:ext cx="564768" cy="1019752"/>
            </a:xfrm>
            <a:prstGeom prst="lightningBol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21" name="テキスト ボックス 20">
              <a:extLst>
                <a:ext uri="{FF2B5EF4-FFF2-40B4-BE49-F238E27FC236}">
                  <a16:creationId xmlns:a16="http://schemas.microsoft.com/office/drawing/2014/main" id="{19DACCBB-33B9-2CAC-C3E3-F226284A94B5}"/>
                </a:ext>
              </a:extLst>
            </p:cNvPr>
            <p:cNvSpPr txBox="1"/>
            <p:nvPr/>
          </p:nvSpPr>
          <p:spPr>
            <a:xfrm>
              <a:off x="5588292" y="3603468"/>
              <a:ext cx="825675" cy="461665"/>
            </a:xfrm>
            <a:prstGeom prst="rect">
              <a:avLst/>
            </a:prstGeom>
            <a:noFill/>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sp>
          <p:nvSpPr>
            <p:cNvPr id="22" name="テキスト ボックス 21">
              <a:extLst>
                <a:ext uri="{FF2B5EF4-FFF2-40B4-BE49-F238E27FC236}">
                  <a16:creationId xmlns:a16="http://schemas.microsoft.com/office/drawing/2014/main" id="{C0030E9A-FA41-1ACF-2A54-80EB4728FB2C}"/>
                </a:ext>
              </a:extLst>
            </p:cNvPr>
            <p:cNvSpPr txBox="1"/>
            <p:nvPr/>
          </p:nvSpPr>
          <p:spPr>
            <a:xfrm>
              <a:off x="1856571" y="3570429"/>
              <a:ext cx="825675" cy="461665"/>
            </a:xfrm>
            <a:prstGeom prst="rect">
              <a:avLst/>
            </a:prstGeom>
            <a:noFill/>
          </p:spPr>
          <p:txBody>
            <a:bodyPr wrap="square" rtlCol="0">
              <a:spAutoFit/>
            </a:bodyPr>
            <a:lstStyle/>
            <a:p>
              <a:r>
                <a:rPr kumimoji="1" lang="en-US" altLang="ja-ES" sz="2400" dirty="0">
                  <a:solidFill>
                    <a:schemeClr val="accent2"/>
                  </a:solidFill>
                  <a:latin typeface="Meiryo" panose="020B0604030504040204" pitchFamily="34" charset="-128"/>
                  <a:ea typeface="Meiryo" panose="020B0604030504040204" pitchFamily="34" charset="-128"/>
                  <a:cs typeface="Arial" panose="020B0604020202020204" pitchFamily="34" charset="0"/>
                </a:rPr>
                <a:t>stop</a:t>
              </a:r>
            </a:p>
          </p:txBody>
        </p:sp>
      </p:grpSp>
      <p:pic>
        <p:nvPicPr>
          <p:cNvPr id="24" name="グラフィックス 23" descr="男性 単色塗りつぶし">
            <a:extLst>
              <a:ext uri="{FF2B5EF4-FFF2-40B4-BE49-F238E27FC236}">
                <a16:creationId xmlns:a16="http://schemas.microsoft.com/office/drawing/2014/main" id="{031DD23B-7D71-92FE-4FBE-F8EB658C2B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59099" y="4634788"/>
            <a:ext cx="1272157" cy="1272157"/>
          </a:xfrm>
          <a:prstGeom prst="rect">
            <a:avLst/>
          </a:prstGeom>
        </p:spPr>
      </p:pic>
      <p:sp>
        <p:nvSpPr>
          <p:cNvPr id="25" name="左カーブ矢印 24">
            <a:extLst>
              <a:ext uri="{FF2B5EF4-FFF2-40B4-BE49-F238E27FC236}">
                <a16:creationId xmlns:a16="http://schemas.microsoft.com/office/drawing/2014/main" id="{9EF142E0-9B5B-6691-70A0-029B61F93DA0}"/>
              </a:ext>
            </a:extLst>
          </p:cNvPr>
          <p:cNvSpPr/>
          <p:nvPr/>
        </p:nvSpPr>
        <p:spPr>
          <a:xfrm rot="5924557" flipH="1">
            <a:off x="6363298" y="1716445"/>
            <a:ext cx="557784" cy="4542564"/>
          </a:xfrm>
          <a:prstGeom prst="curvedLeftArrow">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solidFill>
                <a:schemeClr val="tx1"/>
              </a:solidFill>
            </a:endParaRPr>
          </a:p>
        </p:txBody>
      </p:sp>
      <p:sp>
        <p:nvSpPr>
          <p:cNvPr id="26" name="テキスト ボックス 25">
            <a:extLst>
              <a:ext uri="{FF2B5EF4-FFF2-40B4-BE49-F238E27FC236}">
                <a16:creationId xmlns:a16="http://schemas.microsoft.com/office/drawing/2014/main" id="{389D5A7A-52C9-C36C-E352-1F66935E05F0}"/>
              </a:ext>
            </a:extLst>
          </p:cNvPr>
          <p:cNvSpPr txBox="1"/>
          <p:nvPr/>
        </p:nvSpPr>
        <p:spPr>
          <a:xfrm>
            <a:off x="8214257" y="6016913"/>
            <a:ext cx="1927213" cy="461665"/>
          </a:xfrm>
          <a:prstGeom prst="rect">
            <a:avLst/>
          </a:prstGeom>
          <a:noFill/>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リモート</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
        <p:nvSpPr>
          <p:cNvPr id="27" name="円形吹き出し 26">
            <a:extLst>
              <a:ext uri="{FF2B5EF4-FFF2-40B4-BE49-F238E27FC236}">
                <a16:creationId xmlns:a16="http://schemas.microsoft.com/office/drawing/2014/main" id="{644353E1-922B-57DB-B600-C9B3F3FFA140}"/>
              </a:ext>
            </a:extLst>
          </p:cNvPr>
          <p:cNvSpPr/>
          <p:nvPr/>
        </p:nvSpPr>
        <p:spPr>
          <a:xfrm>
            <a:off x="9405684" y="4052362"/>
            <a:ext cx="2428706" cy="1209707"/>
          </a:xfrm>
          <a:prstGeom prst="wedgeEllipseCallout">
            <a:avLst>
              <a:gd name="adj1" fmla="val -55659"/>
              <a:gd name="adj2" fmla="val 2304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ES" altLang="en-US" sz="2000" dirty="0">
                <a:solidFill>
                  <a:schemeClr val="tx1"/>
                </a:solidFill>
                <a:latin typeface="Meiryo" panose="020B0604030504040204" pitchFamily="34" charset="-128"/>
                <a:ea typeface="Meiryo" panose="020B0604030504040204" pitchFamily="34" charset="-128"/>
              </a:rPr>
              <a:t>アクセス、</a:t>
            </a:r>
            <a:br>
              <a:rPr kumimoji="1" lang="en-US" altLang="ja-ES" sz="2000" dirty="0">
                <a:solidFill>
                  <a:schemeClr val="tx1"/>
                </a:solidFill>
                <a:latin typeface="Meiryo" panose="020B0604030504040204" pitchFamily="34" charset="-128"/>
                <a:ea typeface="Meiryo" panose="020B0604030504040204" pitchFamily="34" charset="-128"/>
              </a:rPr>
            </a:br>
            <a:r>
              <a:rPr kumimoji="1" lang="ja-ES" altLang="en-US" sz="2000" dirty="0">
                <a:solidFill>
                  <a:schemeClr val="tx1"/>
                </a:solidFill>
                <a:latin typeface="Meiryo" panose="020B0604030504040204" pitchFamily="34" charset="-128"/>
                <a:ea typeface="Meiryo" panose="020B0604030504040204" pitchFamily="34" charset="-128"/>
              </a:rPr>
              <a:t>メンテナンスができない</a:t>
            </a:r>
          </a:p>
        </p:txBody>
      </p:sp>
      <p:sp>
        <p:nvSpPr>
          <p:cNvPr id="28" name="乗算記号 27">
            <a:extLst>
              <a:ext uri="{FF2B5EF4-FFF2-40B4-BE49-F238E27FC236}">
                <a16:creationId xmlns:a16="http://schemas.microsoft.com/office/drawing/2014/main" id="{80CC7437-96E5-F594-85CE-5FF9F3BB046F}"/>
              </a:ext>
            </a:extLst>
          </p:cNvPr>
          <p:cNvSpPr/>
          <p:nvPr/>
        </p:nvSpPr>
        <p:spPr>
          <a:xfrm>
            <a:off x="6743877" y="3427939"/>
            <a:ext cx="866509" cy="811872"/>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0" name="円/楕円 29">
            <a:extLst>
              <a:ext uri="{FF2B5EF4-FFF2-40B4-BE49-F238E27FC236}">
                <a16:creationId xmlns:a16="http://schemas.microsoft.com/office/drawing/2014/main" id="{ED8BC66C-19F8-324C-6B37-7F9EFA0531B5}"/>
              </a:ext>
            </a:extLst>
          </p:cNvPr>
          <p:cNvSpPr/>
          <p:nvPr/>
        </p:nvSpPr>
        <p:spPr>
          <a:xfrm>
            <a:off x="3707121" y="4685656"/>
            <a:ext cx="770132" cy="571209"/>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ES" altLang="en-US"/>
          </a:p>
        </p:txBody>
      </p:sp>
      <p:sp>
        <p:nvSpPr>
          <p:cNvPr id="31" name="テキスト ボックス 30">
            <a:extLst>
              <a:ext uri="{FF2B5EF4-FFF2-40B4-BE49-F238E27FC236}">
                <a16:creationId xmlns:a16="http://schemas.microsoft.com/office/drawing/2014/main" id="{026CE996-C97B-61FD-8E5E-3AA6E6409E4A}"/>
              </a:ext>
            </a:extLst>
          </p:cNvPr>
          <p:cNvSpPr txBox="1"/>
          <p:nvPr/>
        </p:nvSpPr>
        <p:spPr>
          <a:xfrm>
            <a:off x="3509402" y="4113011"/>
            <a:ext cx="1164110" cy="461665"/>
          </a:xfrm>
          <a:prstGeom prst="rect">
            <a:avLst/>
          </a:prstGeom>
          <a:solidFill>
            <a:schemeClr val="bg1"/>
          </a:solidFill>
          <a:ln w="38100">
            <a:solidFill>
              <a:schemeClr val="tx1"/>
            </a:solidFill>
          </a:ln>
        </p:spPr>
        <p:txBody>
          <a:bodyPr wrap="square" rtlCol="0">
            <a:spAutoFit/>
          </a:bodyPr>
          <a:lstStyle/>
          <a:p>
            <a:r>
              <a:rPr kumimoji="1" lang="ja-ES" altLang="en-US" sz="2400" dirty="0">
                <a:latin typeface="Meiryo" panose="020B0604030504040204" pitchFamily="34" charset="-128"/>
                <a:ea typeface="Meiryo" panose="020B0604030504040204" pitchFamily="34" charset="-128"/>
                <a:cs typeface="Arial" panose="020B0604020202020204" pitchFamily="34" charset="0"/>
              </a:rPr>
              <a:t>チップ</a:t>
            </a:r>
            <a:endParaRPr kumimoji="1" lang="en-US" altLang="ja-ES" sz="2400" dirty="0">
              <a:latin typeface="Meiryo" panose="020B0604030504040204" pitchFamily="34" charset="-128"/>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56666521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7307</TotalTime>
  <Words>1319</Words>
  <Application>Microsoft Macintosh PowerPoint</Application>
  <PresentationFormat>ワイド画面</PresentationFormat>
  <Paragraphs>519</Paragraphs>
  <Slides>38</Slides>
  <Notes>33</Notes>
  <HiddenSlides>2</HiddenSlides>
  <MMClips>2</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38</vt:i4>
      </vt:variant>
    </vt:vector>
  </HeadingPairs>
  <TitlesOfParts>
    <vt:vector size="46" baseType="lpstr">
      <vt:lpstr>CMR10</vt:lpstr>
      <vt:lpstr>Meiryo</vt:lpstr>
      <vt:lpstr>Aptos</vt:lpstr>
      <vt:lpstr>Aptos Display</vt:lpstr>
      <vt:lpstr>Arial</vt:lpstr>
      <vt:lpstr>Cambria Math</vt:lpstr>
      <vt:lpstr>Wingdings</vt:lpstr>
      <vt:lpstr>Office テーマ</vt:lpstr>
      <vt:lpstr>CMB望遠鏡GroundBIRDの焦点面検出器アライメントと長期運用に向けた角度データ取得システムの最適化</vt:lpstr>
      <vt:lpstr>   目次</vt:lpstr>
      <vt:lpstr>PowerPoint プレゼンテーション</vt:lpstr>
      <vt:lpstr>   宇宙マイクロ波背景放射(CMB)</vt:lpstr>
      <vt:lpstr>   ニュートリノ質量和と光学的厚み</vt:lpstr>
      <vt:lpstr>   GroundBIRD実験 </vt:lpstr>
      <vt:lpstr>   長期運用に向けた課題</vt:lpstr>
      <vt:lpstr>PowerPoint プレゼンテーション</vt:lpstr>
      <vt:lpstr>   仰角データ取得システムの課題</vt:lpstr>
      <vt:lpstr>   PYNQを用いたOSインストール</vt:lpstr>
      <vt:lpstr>   OSシステムの実装</vt:lpstr>
      <vt:lpstr>PowerPoint プレゼンテーション</vt:lpstr>
      <vt:lpstr>   焦点面検出器</vt:lpstr>
      <vt:lpstr>   天球での理想的な検出器アライメント</vt:lpstr>
      <vt:lpstr>   検出器配置のスキャン軸に対する傾き</vt:lpstr>
      <vt:lpstr>   較正方法 : 視線方向軸に対する望遠鏡の回転</vt:lpstr>
      <vt:lpstr>   天体を用いた較正結果の確認</vt:lpstr>
      <vt:lpstr>   検出器間の相関で見る大気揺らぎの抑制</vt:lpstr>
      <vt:lpstr>   まとめ</vt:lpstr>
      <vt:lpstr>PowerPoint プレゼンテーション</vt:lpstr>
      <vt:lpstr>   参考文献</vt:lpstr>
      <vt:lpstr>   CMB</vt:lpstr>
      <vt:lpstr>   偏光Eモードと角度スケール</vt:lpstr>
      <vt:lpstr>   偏光Bモードと角度スケール</vt:lpstr>
      <vt:lpstr>   レンズBモードでの縮退</vt:lpstr>
      <vt:lpstr>   GroundBIRD</vt:lpstr>
      <vt:lpstr>   仰角と方位角</vt:lpstr>
      <vt:lpstr>   仰角DAQの役割</vt:lpstr>
      <vt:lpstr>   仰角データ取得の問題点</vt:lpstr>
      <vt:lpstr>   動作確認と運用</vt:lpstr>
      <vt:lpstr>   OSシステムの実装</vt:lpstr>
      <vt:lpstr>   焦点面検出器</vt:lpstr>
      <vt:lpstr>   光軸中心マップ</vt:lpstr>
      <vt:lpstr>   ジグを用いた回転後の固定</vt:lpstr>
      <vt:lpstr>   天体を用いた較正結果の確認</vt:lpstr>
      <vt:lpstr>   検出器差分と相関</vt:lpstr>
      <vt:lpstr>   相関の比較</vt:lpstr>
      <vt:lpstr>   CMB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kataoka.keisuke.45x@st.kyoto-u.ac.jp</dc:creator>
  <cp:lastModifiedBy>kataoka.keisuke.45x@st.kyoto-u.ac.jp</cp:lastModifiedBy>
  <cp:revision>254</cp:revision>
  <dcterms:created xsi:type="dcterms:W3CDTF">2025-01-26T06:27:01Z</dcterms:created>
  <dcterms:modified xsi:type="dcterms:W3CDTF">2025-01-31T08:14:45Z</dcterms:modified>
</cp:coreProperties>
</file>